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90" r:id="rId5"/>
    <p:sldId id="268" r:id="rId6"/>
    <p:sldId id="277" r:id="rId7"/>
    <p:sldId id="279" r:id="rId8"/>
    <p:sldId id="271" r:id="rId9"/>
    <p:sldId id="272" r:id="rId10"/>
    <p:sldId id="273" r:id="rId11"/>
    <p:sldId id="275" r:id="rId12"/>
    <p:sldId id="280" r:id="rId13"/>
    <p:sldId id="281" r:id="rId14"/>
    <p:sldId id="282" r:id="rId15"/>
    <p:sldId id="291" r:id="rId16"/>
    <p:sldId id="284" r:id="rId17"/>
    <p:sldId id="285" r:id="rId18"/>
    <p:sldId id="293" r:id="rId19"/>
    <p:sldId id="287" r:id="rId20"/>
    <p:sldId id="292" r:id="rId21"/>
    <p:sldId id="267" r:id="rId2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EA60"/>
    <a:srgbClr val="92B1C0"/>
    <a:srgbClr val="FFFFFF"/>
    <a:srgbClr val="9437FF"/>
    <a:srgbClr val="D6D6D6"/>
    <a:srgbClr val="8EFA00"/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375889"/>
              <a:satOff val="-9195"/>
              <a:lumOff val="-14901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hueOff val="708446"/>
              <a:satOff val="-4821"/>
              <a:lumOff val="-14251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1">
              <a:hueOff val="-113918"/>
              <a:satOff val="19024"/>
              <a:lumOff val="19749"/>
              <a:alpha val="35000"/>
            </a:scheme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6"/>
              <a:satOff val="13972"/>
              <a:lumOff val="-24493"/>
            </a:scheme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4"/>
              <a:satOff val="6343"/>
              <a:lumOff val="-13963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15"/>
    <p:restoredTop sz="94650"/>
  </p:normalViewPr>
  <p:slideViewPr>
    <p:cSldViewPr snapToGrid="0">
      <p:cViewPr varScale="1">
        <p:scale>
          <a:sx n="72" d="100"/>
          <a:sy n="72" d="100"/>
        </p:scale>
        <p:origin x="840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1" name="Shape 13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51845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23748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ínea"/>
          <p:cNvSpPr/>
          <p:nvPr/>
        </p:nvSpPr>
        <p:spPr>
          <a:xfrm>
            <a:off x="3762375" y="9269015"/>
            <a:ext cx="16874231" cy="1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71437" tIns="71437" rIns="71437" bIns="71437" anchor="ctr"/>
          <a:lstStyle/>
          <a:p>
            <a:pPr algn="l" defTabSz="642937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4" name="Línea"/>
          <p:cNvSpPr/>
          <p:nvPr/>
        </p:nvSpPr>
        <p:spPr>
          <a:xfrm>
            <a:off x="3762375" y="5750718"/>
            <a:ext cx="16875027" cy="1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71437" tIns="71437" rIns="71437" bIns="71437" anchor="ctr"/>
          <a:lstStyle/>
          <a:p>
            <a:pPr algn="l" defTabSz="642937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5" name="Línea"/>
          <p:cNvSpPr/>
          <p:nvPr/>
        </p:nvSpPr>
        <p:spPr>
          <a:xfrm flipV="1">
            <a:off x="14289988" y="6365047"/>
            <a:ext cx="1" cy="2310129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71437" tIns="71437" rIns="71437" bIns="71437" anchor="ctr"/>
          <a:lstStyle/>
          <a:p>
            <a:pPr algn="l" defTabSz="642937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6" name="Lorem Ipsum Dolor"/>
          <p:cNvSpPr txBox="1">
            <a:spLocks noGrp="1"/>
          </p:cNvSpPr>
          <p:nvPr>
            <p:ph type="body" sz="quarter" idx="21"/>
          </p:nvPr>
        </p:nvSpPr>
        <p:spPr>
          <a:xfrm>
            <a:off x="3762375" y="4929187"/>
            <a:ext cx="10126266" cy="7143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sz="3200" i="1"/>
            </a:lvl1pPr>
          </a:lstStyle>
          <a:p>
            <a:r>
              <a:t>Lorem Ipsum Dolor</a:t>
            </a:r>
          </a:p>
        </p:txBody>
      </p:sp>
      <p:sp>
        <p:nvSpPr>
          <p:cNvPr id="17" name="Texto del título"/>
          <p:cNvSpPr txBox="1">
            <a:spLocks noGrp="1"/>
          </p:cNvSpPr>
          <p:nvPr>
            <p:ph type="title"/>
          </p:nvPr>
        </p:nvSpPr>
        <p:spPr>
          <a:xfrm>
            <a:off x="3762375" y="5822156"/>
            <a:ext cx="10126266" cy="3393282"/>
          </a:xfrm>
          <a:prstGeom prst="rect">
            <a:avLst/>
          </a:prstGeom>
        </p:spPr>
        <p:txBody>
          <a:bodyPr/>
          <a:lstStyle>
            <a:lvl1pPr algn="l"/>
          </a:lstStyle>
          <a:p>
            <a:r>
              <a:t>Texto del título</a:t>
            </a:r>
          </a:p>
        </p:txBody>
      </p:sp>
      <p:sp>
        <p:nvSpPr>
          <p:cNvPr id="18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4692312" y="5822156"/>
            <a:ext cx="5965032" cy="339328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Línea"/>
          <p:cNvSpPr/>
          <p:nvPr/>
        </p:nvSpPr>
        <p:spPr>
          <a:xfrm flipV="1">
            <a:off x="14289988" y="9919062"/>
            <a:ext cx="1" cy="231013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71437" tIns="71437" rIns="71437" bIns="71437" anchor="ctr"/>
          <a:lstStyle/>
          <a:p>
            <a:pPr algn="l" defTabSz="642937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7" name="Línea"/>
          <p:cNvSpPr/>
          <p:nvPr/>
        </p:nvSpPr>
        <p:spPr>
          <a:xfrm>
            <a:off x="3762375" y="12840890"/>
            <a:ext cx="16874231" cy="1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71437" tIns="71437" rIns="71437" bIns="71437" anchor="ctr"/>
          <a:lstStyle/>
          <a:p>
            <a:pPr algn="l" defTabSz="642937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8" name="Línea"/>
          <p:cNvSpPr/>
          <p:nvPr/>
        </p:nvSpPr>
        <p:spPr>
          <a:xfrm>
            <a:off x="3762375" y="9322593"/>
            <a:ext cx="16875027" cy="1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71437" tIns="71437" rIns="71437" bIns="71437" anchor="ctr"/>
          <a:lstStyle/>
          <a:p>
            <a:pPr algn="l" defTabSz="642937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9" name="Línea"/>
          <p:cNvSpPr/>
          <p:nvPr/>
        </p:nvSpPr>
        <p:spPr>
          <a:xfrm flipV="1">
            <a:off x="14289988" y="9919062"/>
            <a:ext cx="1" cy="231013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71437" tIns="71437" rIns="71437" bIns="71437" anchor="ctr"/>
          <a:lstStyle/>
          <a:p>
            <a:pPr algn="l" defTabSz="642937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0" name="Lorem Ipsum Dolor"/>
          <p:cNvSpPr txBox="1">
            <a:spLocks noGrp="1"/>
          </p:cNvSpPr>
          <p:nvPr>
            <p:ph type="body" sz="quarter" idx="21"/>
          </p:nvPr>
        </p:nvSpPr>
        <p:spPr>
          <a:xfrm>
            <a:off x="3762375" y="8572500"/>
            <a:ext cx="10126266" cy="714375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sz="3200" i="1"/>
            </a:lvl1pPr>
          </a:lstStyle>
          <a:p>
            <a:r>
              <a:t>Lorem Ipsum Dolor</a:t>
            </a:r>
          </a:p>
        </p:txBody>
      </p:sp>
      <p:sp>
        <p:nvSpPr>
          <p:cNvPr id="31" name="Imagen"/>
          <p:cNvSpPr>
            <a:spLocks noGrp="1"/>
          </p:cNvSpPr>
          <p:nvPr>
            <p:ph type="pic" idx="22"/>
          </p:nvPr>
        </p:nvSpPr>
        <p:spPr>
          <a:xfrm>
            <a:off x="3869531" y="785812"/>
            <a:ext cx="16627079" cy="996553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2" name="Texto del título"/>
          <p:cNvSpPr txBox="1">
            <a:spLocks noGrp="1"/>
          </p:cNvSpPr>
          <p:nvPr>
            <p:ph type="title"/>
          </p:nvPr>
        </p:nvSpPr>
        <p:spPr>
          <a:xfrm>
            <a:off x="3762375" y="9394031"/>
            <a:ext cx="10126266" cy="3393282"/>
          </a:xfrm>
          <a:prstGeom prst="rect">
            <a:avLst/>
          </a:prstGeom>
        </p:spPr>
        <p:txBody>
          <a:bodyPr/>
          <a:lstStyle>
            <a:lvl1pPr algn="l"/>
          </a:lstStyle>
          <a:p>
            <a:r>
              <a:t>Texto del título</a:t>
            </a:r>
          </a:p>
        </p:txBody>
      </p:sp>
      <p:sp>
        <p:nvSpPr>
          <p:cNvPr id="33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4692312" y="9394031"/>
            <a:ext cx="5965032" cy="339328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o del título"/>
          <p:cNvSpPr txBox="1">
            <a:spLocks noGrp="1"/>
          </p:cNvSpPr>
          <p:nvPr>
            <p:ph type="title"/>
          </p:nvPr>
        </p:nvSpPr>
        <p:spPr>
          <a:xfrm>
            <a:off x="3762375" y="5161359"/>
            <a:ext cx="16859250" cy="3393282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4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Línea"/>
          <p:cNvSpPr/>
          <p:nvPr/>
        </p:nvSpPr>
        <p:spPr>
          <a:xfrm>
            <a:off x="3762375" y="6858000"/>
            <a:ext cx="79824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71437" tIns="71437" rIns="71437" bIns="71437" anchor="ctr"/>
          <a:lstStyle/>
          <a:p>
            <a:pPr algn="l" defTabSz="642937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0" name="Línea"/>
          <p:cNvSpPr/>
          <p:nvPr/>
        </p:nvSpPr>
        <p:spPr>
          <a:xfrm>
            <a:off x="3762375" y="3893343"/>
            <a:ext cx="7982320" cy="1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71437" tIns="71437" rIns="71437" bIns="71437" anchor="ctr"/>
          <a:lstStyle/>
          <a:p>
            <a:pPr algn="l" defTabSz="642937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1" name="Lorem Ipsum Dolor"/>
          <p:cNvSpPr txBox="1">
            <a:spLocks noGrp="1"/>
          </p:cNvSpPr>
          <p:nvPr>
            <p:ph type="body" sz="quarter" idx="21"/>
          </p:nvPr>
        </p:nvSpPr>
        <p:spPr>
          <a:xfrm>
            <a:off x="3762375" y="3053953"/>
            <a:ext cx="7983141" cy="714376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sz="3200" i="1"/>
            </a:lvl1pPr>
          </a:lstStyle>
          <a:p>
            <a:r>
              <a:t>Lorem Ipsum Dolor</a:t>
            </a:r>
          </a:p>
        </p:txBody>
      </p:sp>
      <p:sp>
        <p:nvSpPr>
          <p:cNvPr id="52" name="Imagen"/>
          <p:cNvSpPr>
            <a:spLocks noGrp="1"/>
          </p:cNvSpPr>
          <p:nvPr>
            <p:ph type="pic" sz="half" idx="22"/>
          </p:nvPr>
        </p:nvSpPr>
        <p:spPr>
          <a:xfrm>
            <a:off x="12476482" y="830460"/>
            <a:ext cx="8165930" cy="1196578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3" name="Texto del título"/>
          <p:cNvSpPr txBox="1">
            <a:spLocks noGrp="1"/>
          </p:cNvSpPr>
          <p:nvPr>
            <p:ph type="title"/>
          </p:nvPr>
        </p:nvSpPr>
        <p:spPr>
          <a:xfrm>
            <a:off x="3762375" y="3946921"/>
            <a:ext cx="7983141" cy="2857501"/>
          </a:xfrm>
          <a:prstGeom prst="rect">
            <a:avLst/>
          </a:prstGeom>
        </p:spPr>
        <p:txBody>
          <a:bodyPr/>
          <a:lstStyle>
            <a:lvl1pPr algn="l">
              <a:defRPr sz="7800"/>
            </a:lvl1pPr>
          </a:lstStyle>
          <a:p>
            <a:r>
              <a:t>Texto del título</a:t>
            </a:r>
          </a:p>
        </p:txBody>
      </p:sp>
      <p:sp>
        <p:nvSpPr>
          <p:cNvPr id="54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3762375" y="7072312"/>
            <a:ext cx="7983141" cy="5643563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5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71" name="Nivel de texto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Nivel de texto 1…"/>
          <p:cNvSpPr txBox="1">
            <a:spLocks noGrp="1"/>
          </p:cNvSpPr>
          <p:nvPr>
            <p:ph type="body" idx="1"/>
          </p:nvPr>
        </p:nvSpPr>
        <p:spPr>
          <a:xfrm>
            <a:off x="3762375" y="1785937"/>
            <a:ext cx="16859250" cy="10144126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9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Imagen"/>
          <p:cNvSpPr>
            <a:spLocks noGrp="1"/>
          </p:cNvSpPr>
          <p:nvPr>
            <p:ph type="pic" sz="quarter" idx="21"/>
          </p:nvPr>
        </p:nvSpPr>
        <p:spPr>
          <a:xfrm>
            <a:off x="11852512" y="6197203"/>
            <a:ext cx="9418751" cy="6625829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8" name="Imagen"/>
          <p:cNvSpPr>
            <a:spLocks noGrp="1"/>
          </p:cNvSpPr>
          <p:nvPr>
            <p:ph type="pic" sz="quarter" idx="22"/>
          </p:nvPr>
        </p:nvSpPr>
        <p:spPr>
          <a:xfrm>
            <a:off x="12442031" y="892968"/>
            <a:ext cx="8197455" cy="494704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9" name="Imagen"/>
          <p:cNvSpPr>
            <a:spLocks noGrp="1"/>
          </p:cNvSpPr>
          <p:nvPr>
            <p:ph type="pic" sz="half" idx="23"/>
          </p:nvPr>
        </p:nvSpPr>
        <p:spPr>
          <a:xfrm>
            <a:off x="3726656" y="857250"/>
            <a:ext cx="8056238" cy="11805047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–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3798093" y="8393906"/>
            <a:ext cx="16787814" cy="8636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1600"/>
              </a:spcBef>
              <a:buClrTx/>
              <a:buSzTx/>
              <a:buFontTx/>
              <a:buNone/>
              <a:defRPr sz="4200" i="1"/>
            </a:lvl1pPr>
          </a:lstStyle>
          <a:p>
            <a:r>
              <a:t>–Johnny Appleseed</a:t>
            </a:r>
          </a:p>
        </p:txBody>
      </p:sp>
      <p:sp>
        <p:nvSpPr>
          <p:cNvPr id="108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4833937" y="5981303"/>
            <a:ext cx="14716126" cy="10033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FontTx/>
              <a:buNone/>
            </a:lvl1pPr>
          </a:lstStyle>
          <a:p>
            <a:r>
              <a:t>“Type a quote here.” </a:t>
            </a:r>
          </a:p>
        </p:txBody>
      </p:sp>
      <p:sp>
        <p:nvSpPr>
          <p:cNvPr id="10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Imagen"/>
          <p:cNvSpPr>
            <a:spLocks noGrp="1"/>
          </p:cNvSpPr>
          <p:nvPr>
            <p:ph type="pic" idx="21"/>
          </p:nvPr>
        </p:nvSpPr>
        <p:spPr>
          <a:xfrm>
            <a:off x="1779984" y="-178594"/>
            <a:ext cx="19984641" cy="1405864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7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ínea"/>
          <p:cNvSpPr/>
          <p:nvPr/>
        </p:nvSpPr>
        <p:spPr>
          <a:xfrm>
            <a:off x="3762375" y="3053953"/>
            <a:ext cx="16871192" cy="1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71437" tIns="71437" rIns="71437" bIns="71437" anchor="ctr"/>
          <a:lstStyle/>
          <a:p>
            <a:pPr algn="l" defTabSz="642937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" name="Línea"/>
          <p:cNvSpPr/>
          <p:nvPr/>
        </p:nvSpPr>
        <p:spPr>
          <a:xfrm>
            <a:off x="3762375" y="892968"/>
            <a:ext cx="16871192" cy="1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71437" tIns="71437" rIns="71437" bIns="71437" anchor="ctr"/>
          <a:lstStyle/>
          <a:p>
            <a:pPr algn="l" defTabSz="642937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" name="Texto del título"/>
          <p:cNvSpPr txBox="1">
            <a:spLocks noGrp="1"/>
          </p:cNvSpPr>
          <p:nvPr>
            <p:ph type="title"/>
          </p:nvPr>
        </p:nvSpPr>
        <p:spPr>
          <a:xfrm>
            <a:off x="3762375" y="1125140"/>
            <a:ext cx="16859250" cy="171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Texto del título</a:t>
            </a:r>
          </a:p>
        </p:txBody>
      </p:sp>
      <p:sp>
        <p:nvSpPr>
          <p:cNvPr id="5" name="Nivel de texto 1…"/>
          <p:cNvSpPr txBox="1">
            <a:spLocks noGrp="1"/>
          </p:cNvSpPr>
          <p:nvPr>
            <p:ph type="body" idx="1"/>
          </p:nvPr>
        </p:nvSpPr>
        <p:spPr>
          <a:xfrm>
            <a:off x="3762375" y="3696890"/>
            <a:ext cx="16859250" cy="857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6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52882" y="13019484"/>
            <a:ext cx="460376" cy="549276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sz="2400">
                <a:solidFill>
                  <a:srgbClr val="4C4946"/>
                </a:solidFill>
              </a:defRPr>
            </a:lvl1pPr>
          </a:lstStyle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6" r:id="rId6"/>
    <p:sldLayoutId id="2147483657" r:id="rId7"/>
    <p:sldLayoutId id="2147483658" r:id="rId8"/>
    <p:sldLayoutId id="2147483659" r:id="rId9"/>
    <p:sldLayoutId id="2147483660" r:id="rId10"/>
  </p:sldLayoutIdLst>
  <p:transition spd="med"/>
  <p:hf hdr="0" ftr="0" dt="0"/>
  <p:txStyles>
    <p:titleStyle>
      <a:lvl1pPr marL="0" marR="0" indent="0" algn="ctr" defTabSz="821531" rtl="0" latinLnBrk="0">
        <a:lnSpc>
          <a:spcPct val="90000"/>
        </a:lnSpc>
        <a:spcBef>
          <a:spcPts val="220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1pPr>
      <a:lvl2pPr marL="0" marR="0" indent="0" algn="ctr" defTabSz="821531" rtl="0" latinLnBrk="0">
        <a:lnSpc>
          <a:spcPct val="90000"/>
        </a:lnSpc>
        <a:spcBef>
          <a:spcPts val="220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2pPr>
      <a:lvl3pPr marL="0" marR="0" indent="0" algn="ctr" defTabSz="821531" rtl="0" latinLnBrk="0">
        <a:lnSpc>
          <a:spcPct val="90000"/>
        </a:lnSpc>
        <a:spcBef>
          <a:spcPts val="220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3pPr>
      <a:lvl4pPr marL="0" marR="0" indent="0" algn="ctr" defTabSz="821531" rtl="0" latinLnBrk="0">
        <a:lnSpc>
          <a:spcPct val="90000"/>
        </a:lnSpc>
        <a:spcBef>
          <a:spcPts val="220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4pPr>
      <a:lvl5pPr marL="0" marR="0" indent="0" algn="ctr" defTabSz="821531" rtl="0" latinLnBrk="0">
        <a:lnSpc>
          <a:spcPct val="90000"/>
        </a:lnSpc>
        <a:spcBef>
          <a:spcPts val="220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5pPr>
      <a:lvl6pPr marL="0" marR="0" indent="0" algn="ctr" defTabSz="821531" rtl="0" latinLnBrk="0">
        <a:lnSpc>
          <a:spcPct val="90000"/>
        </a:lnSpc>
        <a:spcBef>
          <a:spcPts val="220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6pPr>
      <a:lvl7pPr marL="0" marR="0" indent="0" algn="ctr" defTabSz="821531" rtl="0" latinLnBrk="0">
        <a:lnSpc>
          <a:spcPct val="90000"/>
        </a:lnSpc>
        <a:spcBef>
          <a:spcPts val="220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7pPr>
      <a:lvl8pPr marL="0" marR="0" indent="0" algn="ctr" defTabSz="821531" rtl="0" latinLnBrk="0">
        <a:lnSpc>
          <a:spcPct val="90000"/>
        </a:lnSpc>
        <a:spcBef>
          <a:spcPts val="220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8pPr>
      <a:lvl9pPr marL="0" marR="0" indent="0" algn="ctr" defTabSz="821531" rtl="0" latinLnBrk="0">
        <a:lnSpc>
          <a:spcPct val="90000"/>
        </a:lnSpc>
        <a:spcBef>
          <a:spcPts val="220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9pPr>
    </p:titleStyle>
    <p:bodyStyle>
      <a:lvl1pPr marL="652638" marR="0" indent="-652638" algn="l" defTabSz="821531" rtl="0" latinLnBrk="0">
        <a:lnSpc>
          <a:spcPct val="100000"/>
        </a:lnSpc>
        <a:spcBef>
          <a:spcPts val="33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5000" b="0" i="0" u="none" strike="noStrike" cap="none" spc="0" baseline="0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1pPr>
      <a:lvl2pPr marL="1122538" marR="0" indent="-652638" algn="l" defTabSz="821531" rtl="0" latinLnBrk="0">
        <a:lnSpc>
          <a:spcPct val="100000"/>
        </a:lnSpc>
        <a:spcBef>
          <a:spcPts val="33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5000" b="0" i="0" u="none" strike="noStrike" cap="none" spc="0" baseline="0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2pPr>
      <a:lvl3pPr marL="1592438" marR="0" indent="-652638" algn="l" defTabSz="821531" rtl="0" latinLnBrk="0">
        <a:lnSpc>
          <a:spcPct val="100000"/>
        </a:lnSpc>
        <a:spcBef>
          <a:spcPts val="33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5000" b="0" i="0" u="none" strike="noStrike" cap="none" spc="0" baseline="0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3pPr>
      <a:lvl4pPr marL="2062338" marR="0" indent="-652638" algn="l" defTabSz="821531" rtl="0" latinLnBrk="0">
        <a:lnSpc>
          <a:spcPct val="100000"/>
        </a:lnSpc>
        <a:spcBef>
          <a:spcPts val="33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5000" b="0" i="0" u="none" strike="noStrike" cap="none" spc="0" baseline="0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4pPr>
      <a:lvl5pPr marL="2532238" marR="0" indent="-652638" algn="l" defTabSz="821531" rtl="0" latinLnBrk="0">
        <a:lnSpc>
          <a:spcPct val="100000"/>
        </a:lnSpc>
        <a:spcBef>
          <a:spcPts val="33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5000" b="0" i="0" u="none" strike="noStrike" cap="none" spc="0" baseline="0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5pPr>
      <a:lvl6pPr marL="3002138" marR="0" indent="-652638" algn="l" defTabSz="821531" rtl="0" latinLnBrk="0">
        <a:lnSpc>
          <a:spcPct val="100000"/>
        </a:lnSpc>
        <a:spcBef>
          <a:spcPts val="33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5000" b="0" i="0" u="none" strike="noStrike" cap="none" spc="0" baseline="0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6pPr>
      <a:lvl7pPr marL="3472038" marR="0" indent="-652638" algn="l" defTabSz="821531" rtl="0" latinLnBrk="0">
        <a:lnSpc>
          <a:spcPct val="100000"/>
        </a:lnSpc>
        <a:spcBef>
          <a:spcPts val="33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5000" b="0" i="0" u="none" strike="noStrike" cap="none" spc="0" baseline="0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7pPr>
      <a:lvl8pPr marL="3941938" marR="0" indent="-652638" algn="l" defTabSz="821531" rtl="0" latinLnBrk="0">
        <a:lnSpc>
          <a:spcPct val="100000"/>
        </a:lnSpc>
        <a:spcBef>
          <a:spcPts val="33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5000" b="0" i="0" u="none" strike="noStrike" cap="none" spc="0" baseline="0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8pPr>
      <a:lvl9pPr marL="4411838" marR="0" indent="-652638" algn="l" defTabSz="821531" rtl="0" latinLnBrk="0">
        <a:lnSpc>
          <a:spcPct val="100000"/>
        </a:lnSpc>
        <a:spcBef>
          <a:spcPts val="33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5000" b="0" i="0" u="none" strike="noStrike" cap="none" spc="0" baseline="0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ignacio.riesgo@icloud.com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esión Solemne de Inauguración del curso 2024…"/>
          <p:cNvSpPr txBox="1">
            <a:spLocks noGrp="1"/>
          </p:cNvSpPr>
          <p:nvPr>
            <p:ph type="subTitle" sz="quarter" idx="1"/>
          </p:nvPr>
        </p:nvSpPr>
        <p:spPr>
          <a:xfrm>
            <a:off x="14621685" y="3898605"/>
            <a:ext cx="9159634" cy="7243013"/>
          </a:xfrm>
          <a:prstGeom prst="rect">
            <a:avLst/>
          </a:prstGeom>
        </p:spPr>
        <p:txBody>
          <a:bodyPr/>
          <a:lstStyle/>
          <a:p>
            <a:pPr defTabSz="457200">
              <a:defRPr sz="5300" b="1">
                <a:solidFill>
                  <a:srgbClr val="FF26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sz="6000"/>
              <a:t>"</a:t>
            </a:r>
            <a:r>
              <a:rPr lang="es-ES" sz="6000"/>
              <a:t>Crisis en el NHS: ¿qué debemos aprender</a:t>
            </a:r>
            <a:r>
              <a:rPr sz="6000"/>
              <a:t>”</a:t>
            </a:r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t>2</a:t>
            </a:r>
            <a:r>
              <a:rPr lang="es-ES"/>
              <a:t>9</a:t>
            </a:r>
            <a:r>
              <a:t> de </a:t>
            </a:r>
            <a:r>
              <a:rPr lang="es-ES"/>
              <a:t>agosto</a:t>
            </a:r>
            <a:r>
              <a:t>, 202</a:t>
            </a:r>
            <a:r>
              <a:rPr lang="es-ES"/>
              <a:t>5</a:t>
            </a:r>
            <a:endParaRPr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7B7D75B-4EF4-B58B-939D-55180B59D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681" y="3483357"/>
            <a:ext cx="13305824" cy="283727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B90E4C8-98E8-3B33-6BB6-03B70670A7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986" y="6489700"/>
            <a:ext cx="13044214" cy="35687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DF54899-1883-8503-775C-7CD67CC4A671}"/>
              </a:ext>
            </a:extLst>
          </p:cNvPr>
          <p:cNvSpPr txBox="1"/>
          <p:nvPr/>
        </p:nvSpPr>
        <p:spPr>
          <a:xfrm>
            <a:off x="1155583" y="9551150"/>
            <a:ext cx="12200020" cy="35394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br>
              <a:rPr lang="es-ES">
                <a:effectLst/>
                <a:latin typeface="Calibri" panose="020F0502020204030204" pitchFamily="34" charset="0"/>
              </a:rPr>
            </a:br>
            <a:endParaRPr lang="es-ES">
              <a:effectLst/>
              <a:latin typeface="Calibri" panose="020F0502020204030204" pitchFamily="34" charset="0"/>
            </a:endParaRPr>
          </a:p>
          <a:p>
            <a:pPr>
              <a:buNone/>
            </a:pPr>
            <a:r>
              <a:rPr lang="es-ES">
                <a:effectLst/>
                <a:latin typeface="Calibri" panose="020F0502020204030204" pitchFamily="34" charset="0"/>
              </a:rPr>
              <a:t> </a:t>
            </a:r>
            <a:r>
              <a:rPr lang="es-ES" b="1">
                <a:effectLst/>
                <a:latin typeface="Calibri" panose="020F0502020204030204" pitchFamily="34" charset="0"/>
              </a:rPr>
              <a:t>ENCUENTRO SOBRE POLITICAS SANITARIAS Y ESTADO DE LAS AUTONOMIAS </a:t>
            </a:r>
            <a:endParaRPr lang="es-ES">
              <a:effectLst/>
              <a:latin typeface="Calibri" panose="020F0502020204030204" pitchFamily="34" charset="0"/>
            </a:endParaRPr>
          </a:p>
          <a:p>
            <a:pPr>
              <a:buNone/>
            </a:pPr>
            <a:r>
              <a:rPr lang="es-ES">
                <a:effectLst/>
                <a:latin typeface="Calibri" panose="020F0502020204030204" pitchFamily="34" charset="0"/>
              </a:rPr>
              <a:t>27, 28 y 29 de agosto de 2025 </a:t>
            </a:r>
          </a:p>
          <a:p>
            <a:pPr>
              <a:buNone/>
            </a:pPr>
            <a:r>
              <a:rPr lang="es-ES">
                <a:latin typeface="Calibri" panose="020F0502020204030204" pitchFamily="34" charset="0"/>
              </a:rPr>
              <a:t>Director: César Pascual</a:t>
            </a:r>
          </a:p>
          <a:p>
            <a:pPr>
              <a:buNone/>
            </a:pPr>
            <a:r>
              <a:rPr lang="es-ES">
                <a:effectLst/>
                <a:latin typeface="Calibri" panose="020F0502020204030204" pitchFamily="34" charset="0"/>
              </a:rPr>
              <a:t>Secretaría: Julio García </a:t>
            </a:r>
            <a:r>
              <a:rPr lang="es-ES" err="1">
                <a:effectLst/>
                <a:latin typeface="Calibri" panose="020F0502020204030204" pitchFamily="34" charset="0"/>
              </a:rPr>
              <a:t>Comesaña</a:t>
            </a:r>
            <a:endParaRPr lang="es-ES">
              <a:effectLst/>
              <a:latin typeface="Calibri" panose="020F0502020204030204" pitchFamily="34" charset="0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E0DA8C7-29F7-2ADB-2DFD-5418E90017E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t>1</a:t>
            </a:fld>
            <a:endParaRPr lang="es-ES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umari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b="1" err="1"/>
              <a:t>Sumario</a:t>
            </a:r>
            <a:endParaRPr b="1"/>
          </a:p>
        </p:txBody>
      </p:sp>
      <p:sp>
        <p:nvSpPr>
          <p:cNvPr id="138" name="Introducción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620006" indent="-620006" defTabSz="780454">
              <a:spcBef>
                <a:spcPts val="3200"/>
              </a:spcBef>
              <a:defRPr sz="4750" b="1">
                <a:latin typeface="Calibri"/>
                <a:ea typeface="Calibri"/>
                <a:cs typeface="Calibri"/>
                <a:sym typeface="Calibri"/>
              </a:defRPr>
            </a:pPr>
            <a:r>
              <a:rPr lang="es-ES" sz="6000"/>
              <a:t>La </a:t>
            </a:r>
            <a:r>
              <a:rPr lang="es-ES" sz="6000">
                <a:solidFill>
                  <a:srgbClr val="C00000"/>
                </a:solidFill>
              </a:rPr>
              <a:t>cirugía mayor </a:t>
            </a:r>
            <a:r>
              <a:rPr lang="es-ES" sz="6000"/>
              <a:t>del “Plan de Salud a 10 años para Inglaterra”</a:t>
            </a:r>
            <a:endParaRPr sz="6000"/>
          </a:p>
          <a:p>
            <a:pPr marL="620006" indent="-620006" defTabSz="780454">
              <a:spcBef>
                <a:spcPts val="3200"/>
              </a:spcBef>
              <a:defRPr sz="4750" b="1">
                <a:latin typeface="Calibri"/>
                <a:ea typeface="Calibri"/>
                <a:cs typeface="Calibri"/>
                <a:sym typeface="Calibri"/>
              </a:defRPr>
            </a:pPr>
            <a:r>
              <a:rPr lang="es-ES" sz="6000"/>
              <a:t>La </a:t>
            </a:r>
            <a:r>
              <a:rPr lang="es-ES" sz="6000">
                <a:solidFill>
                  <a:srgbClr val="C00000"/>
                </a:solidFill>
              </a:rPr>
              <a:t>falta de apetito </a:t>
            </a:r>
            <a:r>
              <a:rPr lang="es-ES" sz="6000"/>
              <a:t>por las reformas sanitarias en España</a:t>
            </a:r>
            <a:endParaRPr sz="6000"/>
          </a:p>
        </p:txBody>
      </p:sp>
      <p:sp>
        <p:nvSpPr>
          <p:cNvPr id="139" name="Número de diapositiva"/>
          <p:cNvSpPr txBox="1">
            <a:spLocks noGrp="1"/>
          </p:cNvSpPr>
          <p:nvPr>
            <p:ph type="sldNum" sz="quarter" idx="4294967295"/>
          </p:nvPr>
        </p:nvSpPr>
        <p:spPr>
          <a:xfrm>
            <a:off x="12029082" y="13019484"/>
            <a:ext cx="307976" cy="5492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hueOff val="-602737"/>
            <a:satOff val="7170"/>
            <a:lumOff val="14117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Introducció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s-ES" b="1"/>
              <a:t>La </a:t>
            </a:r>
            <a:r>
              <a:rPr lang="es-ES" b="1" u="sng"/>
              <a:t>cirugía mayor </a:t>
            </a:r>
            <a:r>
              <a:rPr lang="es-ES" b="1"/>
              <a:t>del “Plan de Salud a 10 años para Inglaterra”</a:t>
            </a:r>
            <a:endParaRPr b="1"/>
          </a:p>
        </p:txBody>
      </p:sp>
      <p:sp>
        <p:nvSpPr>
          <p:cNvPr id="142" name="Número de diapositiva"/>
          <p:cNvSpPr txBox="1">
            <a:spLocks noGrp="1"/>
          </p:cNvSpPr>
          <p:nvPr>
            <p:ph type="sldNum" sz="quarter" idx="4294967295"/>
          </p:nvPr>
        </p:nvSpPr>
        <p:spPr>
          <a:xfrm>
            <a:off x="12029082" y="13019484"/>
            <a:ext cx="307976" cy="5492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B56985-0B37-32F3-E6FF-7E085F8E2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>
                <a:latin typeface="Calibri" panose="020F0502020204030204" pitchFamily="34" charset="0"/>
                <a:cs typeface="Calibri" panose="020F0502020204030204" pitchFamily="34" charset="0"/>
              </a:rPr>
              <a:t>Antecedentes del Plan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3F07570-E241-D2FC-8F7F-1D4FE55E2F6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t>4</a:t>
            </a:fld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36C1BA4-B839-D79F-DC3A-F008E3F59C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427" y="3844027"/>
            <a:ext cx="10433510" cy="842818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8863DCB-2CB2-B523-03E6-5F4A45AFD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0327" y="4025026"/>
            <a:ext cx="7772400" cy="824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467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98A8AF-222D-90F5-FB32-7DF5E90D8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>
                <a:latin typeface="Calibri" panose="020F0502020204030204" pitchFamily="34" charset="0"/>
                <a:cs typeface="Calibri" panose="020F0502020204030204" pitchFamily="34" charset="0"/>
              </a:rPr>
              <a:t>El contexto del Plan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E013B1D-F76E-FA0D-3EA7-71C77F7F28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63435" y="3696889"/>
            <a:ext cx="16620565" cy="8572501"/>
          </a:xfrm>
        </p:spPr>
        <p:txBody>
          <a:bodyPr/>
          <a:lstStyle/>
          <a:p>
            <a:r>
              <a:rPr lang="es-ES_tradnl" dirty="0">
                <a:latin typeface="Calibri" panose="020F0502020204030204" pitchFamily="34" charset="0"/>
                <a:cs typeface="Calibri" panose="020F0502020204030204" pitchFamily="34" charset="0"/>
              </a:rPr>
              <a:t>No es un plan para el conjunto del Reino Unido</a:t>
            </a:r>
          </a:p>
          <a:p>
            <a:r>
              <a:rPr lang="es-ES_tradnl" dirty="0">
                <a:latin typeface="Calibri" panose="020F0502020204030204" pitchFamily="34" charset="0"/>
                <a:cs typeface="Calibri" panose="020F0502020204030204" pitchFamily="34" charset="0"/>
              </a:rPr>
              <a:t>No pretende ser solo un plan para el NHS</a:t>
            </a:r>
          </a:p>
          <a:p>
            <a:r>
              <a:rPr lang="es-ES_tradnl" dirty="0">
                <a:latin typeface="Calibri" panose="020F0502020204030204" pitchFamily="34" charset="0"/>
                <a:cs typeface="Calibri" panose="020F0502020204030204" pitchFamily="34" charset="0"/>
              </a:rPr>
              <a:t>El plan respeta los principios fundacionales del NHS</a:t>
            </a:r>
          </a:p>
          <a:p>
            <a:r>
              <a:rPr lang="es-ES_tradnl" dirty="0">
                <a:latin typeface="Calibri" panose="020F0502020204030204" pitchFamily="34" charset="0"/>
                <a:cs typeface="Calibri" panose="020F0502020204030204" pitchFamily="34" charset="0"/>
              </a:rPr>
              <a:t>El NHS no se contempla como una “safety net”, es decir, una red de seguridad para los pobres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E6E14FA-AF59-F079-2CFE-9F9EFCB4F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930" y="3366317"/>
            <a:ext cx="7098890" cy="10058400"/>
          </a:xfrm>
          <a:prstGeom prst="rect">
            <a:avLst/>
          </a:prstGeom>
        </p:spPr>
      </p:pic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9A1335A-3695-946A-E174-04E1F0C8A8E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985846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5BB508-6363-710E-E5FE-8DBD23AE2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0F174C-D4FB-88F0-D8CF-1C1D90EBF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2374" y="1125140"/>
            <a:ext cx="19344655" cy="1714501"/>
          </a:xfrm>
        </p:spPr>
        <p:txBody>
          <a:bodyPr>
            <a:normAutofit fontScale="90000"/>
          </a:bodyPr>
          <a:lstStyle/>
          <a:p>
            <a:r>
              <a:rPr lang="es-ES_tradnl" b="1">
                <a:latin typeface="Calibri" panose="020F0502020204030204" pitchFamily="34" charset="0"/>
                <a:cs typeface="Calibri" panose="020F0502020204030204" pitchFamily="34" charset="0"/>
              </a:rPr>
              <a:t>El NHS: un continuo proceso de reformas</a:t>
            </a:r>
            <a:endParaRPr lang="es-ES_tradnl" b="1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56BD5A1A-AE25-1561-144F-F565A751CE1A}"/>
              </a:ext>
            </a:extLst>
          </p:cNvPr>
          <p:cNvGrpSpPr/>
          <p:nvPr/>
        </p:nvGrpSpPr>
        <p:grpSpPr>
          <a:xfrm>
            <a:off x="2663687" y="3300718"/>
            <a:ext cx="16925509" cy="1621947"/>
            <a:chOff x="2663687" y="3300718"/>
            <a:chExt cx="16925509" cy="1621947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498F0763-93E3-8737-86B9-4022A1572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63687" y="3300718"/>
              <a:ext cx="1433996" cy="1621947"/>
            </a:xfrm>
            <a:prstGeom prst="rect">
              <a:avLst/>
            </a:prstGeom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3130A03C-DEBE-95E3-A182-553397B2830C}"/>
                </a:ext>
              </a:extLst>
            </p:cNvPr>
            <p:cNvSpPr txBox="1"/>
            <p:nvPr/>
          </p:nvSpPr>
          <p:spPr>
            <a:xfrm>
              <a:off x="4794801" y="3535410"/>
              <a:ext cx="14794395" cy="923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es-ES_tradnl" sz="5400" b="1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Creación en 1948</a:t>
              </a:r>
              <a:r>
                <a:rPr lang="es-ES_tradnl" sz="5400">
                  <a:latin typeface="Calibri" panose="020F0502020204030204" pitchFamily="34" charset="0"/>
                  <a:cs typeface="Calibri" panose="020F0502020204030204" pitchFamily="34" charset="0"/>
                </a:rPr>
                <a:t>, como un sistema tripartito</a:t>
              </a:r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60DB16D6-2791-4B07-15BF-E53EC645A718}"/>
              </a:ext>
            </a:extLst>
          </p:cNvPr>
          <p:cNvGrpSpPr/>
          <p:nvPr/>
        </p:nvGrpSpPr>
        <p:grpSpPr>
          <a:xfrm>
            <a:off x="2663687" y="5042728"/>
            <a:ext cx="17957938" cy="1790901"/>
            <a:chOff x="2663687" y="5042728"/>
            <a:chExt cx="17957938" cy="1790901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F9AEDAD6-DA89-9161-B009-80B85F2A95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63687" y="5242615"/>
              <a:ext cx="1433996" cy="1591014"/>
            </a:xfrm>
            <a:prstGeom prst="rect">
              <a:avLst/>
            </a:prstGeom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E2A649D6-46AE-A022-E971-53909B8009B9}"/>
                </a:ext>
              </a:extLst>
            </p:cNvPr>
            <p:cNvSpPr txBox="1"/>
            <p:nvPr/>
          </p:nvSpPr>
          <p:spPr>
            <a:xfrm>
              <a:off x="4659383" y="5042728"/>
              <a:ext cx="15962242" cy="923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es-ES_tradnl" sz="5400" b="1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1974 (Wilson)</a:t>
              </a:r>
              <a:r>
                <a:rPr lang="es-ES_tradnl" sz="5400">
                  <a:latin typeface="Calibri" panose="020F0502020204030204" pitchFamily="34" charset="0"/>
                  <a:cs typeface="Calibri" panose="020F0502020204030204" pitchFamily="34" charset="0"/>
                </a:rPr>
                <a:t>, Autoridades Sanitarias Regionales </a:t>
              </a:r>
            </a:p>
          </p:txBody>
        </p:sp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id="{291EAD0D-0451-FC3E-2384-E3C29E519115}"/>
              </a:ext>
            </a:extLst>
          </p:cNvPr>
          <p:cNvGrpSpPr/>
          <p:nvPr/>
        </p:nvGrpSpPr>
        <p:grpSpPr>
          <a:xfrm>
            <a:off x="2517069" y="7085551"/>
            <a:ext cx="19032621" cy="1754326"/>
            <a:chOff x="2517069" y="7085551"/>
            <a:chExt cx="19032621" cy="1754326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6654469C-ACA2-8CEC-543E-2FE2F76A5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17069" y="7153579"/>
              <a:ext cx="1580614" cy="1591013"/>
            </a:xfrm>
            <a:prstGeom prst="rect">
              <a:avLst/>
            </a:prstGeom>
          </p:spPr>
        </p:pic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C8EA4147-B7E1-90F3-729D-AE858B4C33E8}"/>
                </a:ext>
              </a:extLst>
            </p:cNvPr>
            <p:cNvSpPr txBox="1"/>
            <p:nvPr/>
          </p:nvSpPr>
          <p:spPr>
            <a:xfrm>
              <a:off x="5073096" y="7085551"/>
              <a:ext cx="16476594" cy="17543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es-ES_tradnl" sz="5400" b="1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1979-1990 (Thatcher), </a:t>
              </a:r>
              <a:r>
                <a:rPr lang="es-ES_tradnl" sz="5400">
                  <a:latin typeface="Calibri" panose="020F0502020204030204" pitchFamily="34" charset="0"/>
                  <a:cs typeface="Calibri" panose="020F0502020204030204" pitchFamily="34" charset="0"/>
                </a:rPr>
                <a:t>mercado interno y la Atención Primaria como compradora de servicios </a:t>
              </a:r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830EBB14-A38C-2680-4EBE-9A509AC426F6}"/>
              </a:ext>
            </a:extLst>
          </p:cNvPr>
          <p:cNvGrpSpPr/>
          <p:nvPr/>
        </p:nvGrpSpPr>
        <p:grpSpPr>
          <a:xfrm>
            <a:off x="2581783" y="9316037"/>
            <a:ext cx="21064857" cy="1837913"/>
            <a:chOff x="2581783" y="9316037"/>
            <a:chExt cx="21064857" cy="1837913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0DB1B950-2662-0FEC-9CCF-F7A58A907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81783" y="9316037"/>
              <a:ext cx="1585465" cy="1795782"/>
            </a:xfrm>
            <a:prstGeom prst="rect">
              <a:avLst/>
            </a:prstGeom>
          </p:spPr>
        </p:pic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0E8B2575-DA38-E19E-7076-AD973BFA0722}"/>
                </a:ext>
              </a:extLst>
            </p:cNvPr>
            <p:cNvSpPr txBox="1"/>
            <p:nvPr/>
          </p:nvSpPr>
          <p:spPr>
            <a:xfrm>
              <a:off x="5737570" y="9399624"/>
              <a:ext cx="17909070" cy="17543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es-ES_tradnl" sz="5400" b="1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1997-2007 (Nuevo Laborismo, Blair), </a:t>
              </a:r>
              <a:r>
                <a:rPr lang="es-ES_tradnl" sz="5400">
                  <a:latin typeface="Calibri" panose="020F0502020204030204" pitchFamily="34" charset="0"/>
                  <a:cs typeface="Calibri" panose="020F0502020204030204" pitchFamily="34" charset="0"/>
                </a:rPr>
                <a:t>se reduce la competencia y se promueve la colaboración, NHS Plan </a:t>
              </a:r>
            </a:p>
          </p:txBody>
        </p:sp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id="{6A5B7B65-C192-3CBA-E1EF-60A3D0B084E5}"/>
              </a:ext>
            </a:extLst>
          </p:cNvPr>
          <p:cNvGrpSpPr/>
          <p:nvPr/>
        </p:nvGrpSpPr>
        <p:grpSpPr>
          <a:xfrm>
            <a:off x="2517069" y="11399061"/>
            <a:ext cx="20589961" cy="2068962"/>
            <a:chOff x="2517069" y="11399061"/>
            <a:chExt cx="20589961" cy="2068962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68D9A881-5424-628B-F195-49F1E8C9610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17069" y="11399061"/>
              <a:ext cx="1653542" cy="1795782"/>
            </a:xfrm>
            <a:prstGeom prst="rect">
              <a:avLst/>
            </a:prstGeom>
          </p:spPr>
        </p:pic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CB3A7B6E-C6A5-BACC-A9CB-47481B984CCC}"/>
                </a:ext>
              </a:extLst>
            </p:cNvPr>
            <p:cNvSpPr txBox="1"/>
            <p:nvPr/>
          </p:nvSpPr>
          <p:spPr>
            <a:xfrm>
              <a:off x="5737570" y="11713697"/>
              <a:ext cx="17369460" cy="17543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es-ES_tradnl" sz="5400" b="1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2012 (Cameron), </a:t>
              </a:r>
              <a:r>
                <a:rPr lang="es-ES_tradnl" sz="540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Ley de Atención Sanitaria y Social, se crea el NHS </a:t>
              </a:r>
              <a:r>
                <a:rPr lang="en-GB" sz="540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England</a:t>
              </a:r>
              <a:r>
                <a:rPr lang="es-ES_tradnl" sz="540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</p:txBody>
        </p:sp>
      </p:grp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58C2AB8-015D-B2DD-4CE4-40333713E5D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93411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A0F16928-1BB8-A74A-95A1-8154CA7C4EC4}"/>
              </a:ext>
            </a:extLst>
          </p:cNvPr>
          <p:cNvGrpSpPr/>
          <p:nvPr/>
        </p:nvGrpSpPr>
        <p:grpSpPr>
          <a:xfrm>
            <a:off x="573432" y="3507293"/>
            <a:ext cx="19516758" cy="3213913"/>
            <a:chOff x="573432" y="3507293"/>
            <a:chExt cx="19516758" cy="3213913"/>
          </a:xfrm>
        </p:grpSpPr>
        <p:sp>
          <p:nvSpPr>
            <p:cNvPr id="2" name="Marcador de texto 2">
              <a:extLst>
                <a:ext uri="{FF2B5EF4-FFF2-40B4-BE49-F238E27FC236}">
                  <a16:creationId xmlns:a16="http://schemas.microsoft.com/office/drawing/2014/main" id="{23A16672-6B7B-A971-FF81-297870104CEC}"/>
                </a:ext>
              </a:extLst>
            </p:cNvPr>
            <p:cNvSpPr txBox="1">
              <a:spLocks/>
            </p:cNvSpPr>
            <p:nvPr/>
          </p:nvSpPr>
          <p:spPr>
            <a:xfrm>
              <a:off x="573432" y="5008449"/>
              <a:ext cx="11830603" cy="834887"/>
            </a:xfrm>
            <a:prstGeom prst="rect">
              <a:avLst/>
            </a:prstGeom>
          </p:spPr>
          <p:txBody>
            <a:bodyPr>
              <a:normAutofit lnSpcReduction="10000"/>
            </a:bodyPr>
            <a:lstStyle>
              <a:lvl1pPr marL="652638" marR="0" indent="-652638" algn="l" defTabSz="821531" rtl="0" latinLnBrk="0">
                <a:lnSpc>
                  <a:spcPct val="100000"/>
                </a:lnSpc>
                <a:spcBef>
                  <a:spcPts val="3300"/>
                </a:spcBef>
                <a:spcAft>
                  <a:spcPts val="0"/>
                </a:spcAft>
                <a:buClr>
                  <a:srgbClr val="929292"/>
                </a:buClr>
                <a:buSzPct val="60000"/>
                <a:buFont typeface="Zapf Dingbats"/>
                <a:buChar char="❖"/>
                <a:tabLst/>
                <a:defRPr sz="5000" b="0" i="0" u="none" strike="noStrike" cap="none" spc="0" baseline="0">
                  <a:solidFill>
                    <a:srgbClr val="414141"/>
                  </a:solidFill>
                  <a:uFillTx/>
                  <a:latin typeface="Palatino"/>
                  <a:ea typeface="Palatino"/>
                  <a:cs typeface="Palatino"/>
                  <a:sym typeface="Palatino"/>
                </a:defRPr>
              </a:lvl1pPr>
              <a:lvl2pPr marL="1122538" marR="0" indent="-652638" algn="l" defTabSz="821531" rtl="0" latinLnBrk="0">
                <a:lnSpc>
                  <a:spcPct val="100000"/>
                </a:lnSpc>
                <a:spcBef>
                  <a:spcPts val="3300"/>
                </a:spcBef>
                <a:spcAft>
                  <a:spcPts val="0"/>
                </a:spcAft>
                <a:buClr>
                  <a:srgbClr val="929292"/>
                </a:buClr>
                <a:buSzPct val="60000"/>
                <a:buFont typeface="Zapf Dingbats"/>
                <a:buChar char="❖"/>
                <a:tabLst/>
                <a:defRPr sz="5000" b="0" i="0" u="none" strike="noStrike" cap="none" spc="0" baseline="0">
                  <a:solidFill>
                    <a:srgbClr val="414141"/>
                  </a:solidFill>
                  <a:uFillTx/>
                  <a:latin typeface="Palatino"/>
                  <a:ea typeface="Palatino"/>
                  <a:cs typeface="Palatino"/>
                  <a:sym typeface="Palatino"/>
                </a:defRPr>
              </a:lvl2pPr>
              <a:lvl3pPr marL="1592438" marR="0" indent="-652638" algn="l" defTabSz="821531" rtl="0" latinLnBrk="0">
                <a:lnSpc>
                  <a:spcPct val="100000"/>
                </a:lnSpc>
                <a:spcBef>
                  <a:spcPts val="3300"/>
                </a:spcBef>
                <a:spcAft>
                  <a:spcPts val="0"/>
                </a:spcAft>
                <a:buClr>
                  <a:srgbClr val="929292"/>
                </a:buClr>
                <a:buSzPct val="60000"/>
                <a:buFont typeface="Zapf Dingbats"/>
                <a:buChar char="❖"/>
                <a:tabLst/>
                <a:defRPr sz="5000" b="0" i="0" u="none" strike="noStrike" cap="none" spc="0" baseline="0">
                  <a:solidFill>
                    <a:srgbClr val="414141"/>
                  </a:solidFill>
                  <a:uFillTx/>
                  <a:latin typeface="Palatino"/>
                  <a:ea typeface="Palatino"/>
                  <a:cs typeface="Palatino"/>
                  <a:sym typeface="Palatino"/>
                </a:defRPr>
              </a:lvl3pPr>
              <a:lvl4pPr marL="2062338" marR="0" indent="-652638" algn="l" defTabSz="821531" rtl="0" latinLnBrk="0">
                <a:lnSpc>
                  <a:spcPct val="100000"/>
                </a:lnSpc>
                <a:spcBef>
                  <a:spcPts val="3300"/>
                </a:spcBef>
                <a:spcAft>
                  <a:spcPts val="0"/>
                </a:spcAft>
                <a:buClr>
                  <a:srgbClr val="929292"/>
                </a:buClr>
                <a:buSzPct val="60000"/>
                <a:buFont typeface="Zapf Dingbats"/>
                <a:buChar char="❖"/>
                <a:tabLst/>
                <a:defRPr sz="5000" b="0" i="0" u="none" strike="noStrike" cap="none" spc="0" baseline="0">
                  <a:solidFill>
                    <a:srgbClr val="414141"/>
                  </a:solidFill>
                  <a:uFillTx/>
                  <a:latin typeface="Palatino"/>
                  <a:ea typeface="Palatino"/>
                  <a:cs typeface="Palatino"/>
                  <a:sym typeface="Palatino"/>
                </a:defRPr>
              </a:lvl4pPr>
              <a:lvl5pPr marL="2532238" marR="0" indent="-652638" algn="l" defTabSz="821531" rtl="0" latinLnBrk="0">
                <a:lnSpc>
                  <a:spcPct val="100000"/>
                </a:lnSpc>
                <a:spcBef>
                  <a:spcPts val="3300"/>
                </a:spcBef>
                <a:spcAft>
                  <a:spcPts val="0"/>
                </a:spcAft>
                <a:buClr>
                  <a:srgbClr val="929292"/>
                </a:buClr>
                <a:buSzPct val="60000"/>
                <a:buFont typeface="Zapf Dingbats"/>
                <a:buChar char="❖"/>
                <a:tabLst/>
                <a:defRPr sz="5000" b="0" i="0" u="none" strike="noStrike" cap="none" spc="0" baseline="0">
                  <a:solidFill>
                    <a:srgbClr val="414141"/>
                  </a:solidFill>
                  <a:uFillTx/>
                  <a:latin typeface="Palatino"/>
                  <a:ea typeface="Palatino"/>
                  <a:cs typeface="Palatino"/>
                  <a:sym typeface="Palatino"/>
                </a:defRPr>
              </a:lvl5pPr>
              <a:lvl6pPr marL="3002138" marR="0" indent="-652638" algn="l" defTabSz="821531" rtl="0" latinLnBrk="0">
                <a:lnSpc>
                  <a:spcPct val="100000"/>
                </a:lnSpc>
                <a:spcBef>
                  <a:spcPts val="3300"/>
                </a:spcBef>
                <a:spcAft>
                  <a:spcPts val="0"/>
                </a:spcAft>
                <a:buClr>
                  <a:srgbClr val="929292"/>
                </a:buClr>
                <a:buSzPct val="60000"/>
                <a:buFont typeface="Zapf Dingbats"/>
                <a:buChar char="❖"/>
                <a:tabLst/>
                <a:defRPr sz="5000" b="0" i="0" u="none" strike="noStrike" cap="none" spc="0" baseline="0">
                  <a:solidFill>
                    <a:srgbClr val="414141"/>
                  </a:solidFill>
                  <a:uFillTx/>
                  <a:latin typeface="Palatino"/>
                  <a:ea typeface="Palatino"/>
                  <a:cs typeface="Palatino"/>
                  <a:sym typeface="Palatino"/>
                </a:defRPr>
              </a:lvl6pPr>
              <a:lvl7pPr marL="3472038" marR="0" indent="-652638" algn="l" defTabSz="821531" rtl="0" latinLnBrk="0">
                <a:lnSpc>
                  <a:spcPct val="100000"/>
                </a:lnSpc>
                <a:spcBef>
                  <a:spcPts val="3300"/>
                </a:spcBef>
                <a:spcAft>
                  <a:spcPts val="0"/>
                </a:spcAft>
                <a:buClr>
                  <a:srgbClr val="929292"/>
                </a:buClr>
                <a:buSzPct val="60000"/>
                <a:buFont typeface="Zapf Dingbats"/>
                <a:buChar char="❖"/>
                <a:tabLst/>
                <a:defRPr sz="5000" b="0" i="0" u="none" strike="noStrike" cap="none" spc="0" baseline="0">
                  <a:solidFill>
                    <a:srgbClr val="414141"/>
                  </a:solidFill>
                  <a:uFillTx/>
                  <a:latin typeface="Palatino"/>
                  <a:ea typeface="Palatino"/>
                  <a:cs typeface="Palatino"/>
                  <a:sym typeface="Palatino"/>
                </a:defRPr>
              </a:lvl7pPr>
              <a:lvl8pPr marL="3941938" marR="0" indent="-652638" algn="l" defTabSz="821531" rtl="0" latinLnBrk="0">
                <a:lnSpc>
                  <a:spcPct val="100000"/>
                </a:lnSpc>
                <a:spcBef>
                  <a:spcPts val="3300"/>
                </a:spcBef>
                <a:spcAft>
                  <a:spcPts val="0"/>
                </a:spcAft>
                <a:buClr>
                  <a:srgbClr val="929292"/>
                </a:buClr>
                <a:buSzPct val="60000"/>
                <a:buFont typeface="Zapf Dingbats"/>
                <a:buChar char="❖"/>
                <a:tabLst/>
                <a:defRPr sz="5000" b="0" i="0" u="none" strike="noStrike" cap="none" spc="0" baseline="0">
                  <a:solidFill>
                    <a:srgbClr val="414141"/>
                  </a:solidFill>
                  <a:uFillTx/>
                  <a:latin typeface="Palatino"/>
                  <a:ea typeface="Palatino"/>
                  <a:cs typeface="Palatino"/>
                  <a:sym typeface="Palatino"/>
                </a:defRPr>
              </a:lvl8pPr>
              <a:lvl9pPr marL="4411838" marR="0" indent="-652638" algn="l" defTabSz="821531" rtl="0" latinLnBrk="0">
                <a:lnSpc>
                  <a:spcPct val="100000"/>
                </a:lnSpc>
                <a:spcBef>
                  <a:spcPts val="3300"/>
                </a:spcBef>
                <a:spcAft>
                  <a:spcPts val="0"/>
                </a:spcAft>
                <a:buClr>
                  <a:srgbClr val="929292"/>
                </a:buClr>
                <a:buSzPct val="60000"/>
                <a:buFont typeface="Zapf Dingbats"/>
                <a:buChar char="❖"/>
                <a:tabLst/>
                <a:defRPr sz="5000" b="0" i="0" u="none" strike="noStrike" cap="none" spc="0" baseline="0">
                  <a:solidFill>
                    <a:srgbClr val="414141"/>
                  </a:solidFill>
                  <a:uFillTx/>
                  <a:latin typeface="Palatino"/>
                  <a:ea typeface="Palatino"/>
                  <a:cs typeface="Palatino"/>
                  <a:sym typeface="Palatino"/>
                </a:defRPr>
              </a:lvl9pPr>
            </a:lstStyle>
            <a:p>
              <a:pPr marL="0" indent="0" hangingPunct="1">
                <a:buFont typeface="Zapf Dingbats"/>
                <a:buNone/>
              </a:pPr>
              <a:r>
                <a:rPr lang="es-ES_tradnl" b="1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Fase I</a:t>
              </a:r>
              <a:r>
                <a:rPr lang="es-ES_tradnl">
                  <a:latin typeface="Calibri" panose="020F0502020204030204" pitchFamily="34" charset="0"/>
                  <a:cs typeface="Calibri" panose="020F0502020204030204" pitchFamily="34" charset="0"/>
                </a:rPr>
                <a:t>: Informe independiente de Lord </a:t>
              </a:r>
              <a:r>
                <a:rPr lang="es-ES_tradnl" err="1">
                  <a:latin typeface="Calibri" panose="020F0502020204030204" pitchFamily="34" charset="0"/>
                  <a:cs typeface="Calibri" panose="020F0502020204030204" pitchFamily="34" charset="0"/>
                </a:rPr>
                <a:t>Darzi</a:t>
              </a:r>
              <a:endParaRPr lang="es-ES_tradnl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ABE26950-D485-51C7-3456-50F7997EC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164564" y="3507293"/>
              <a:ext cx="2268117" cy="3213913"/>
            </a:xfrm>
            <a:prstGeom prst="rect">
              <a:avLst/>
            </a:prstGeom>
          </p:spPr>
        </p:pic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D7C427E9-94A3-81BD-5625-E417744DB6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224001" y="3587852"/>
              <a:ext cx="1866189" cy="3133354"/>
            </a:xfrm>
            <a:prstGeom prst="rect">
              <a:avLst/>
            </a:prstGeom>
          </p:spPr>
        </p:pic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230FFE96-5500-56DA-F39D-A4520ED48EBD}"/>
              </a:ext>
            </a:extLst>
          </p:cNvPr>
          <p:cNvGrpSpPr/>
          <p:nvPr/>
        </p:nvGrpSpPr>
        <p:grpSpPr>
          <a:xfrm>
            <a:off x="488191" y="7654245"/>
            <a:ext cx="20302474" cy="2082800"/>
            <a:chOff x="488191" y="7654245"/>
            <a:chExt cx="20302474" cy="2082800"/>
          </a:xfrm>
        </p:grpSpPr>
        <p:sp>
          <p:nvSpPr>
            <p:cNvPr id="7" name="Marcador de texto 2">
              <a:extLst>
                <a:ext uri="{FF2B5EF4-FFF2-40B4-BE49-F238E27FC236}">
                  <a16:creationId xmlns:a16="http://schemas.microsoft.com/office/drawing/2014/main" id="{19FFBECB-B473-F39E-0F03-5739AAB160E4}"/>
                </a:ext>
              </a:extLst>
            </p:cNvPr>
            <p:cNvSpPr txBox="1">
              <a:spLocks/>
            </p:cNvSpPr>
            <p:nvPr/>
          </p:nvSpPr>
          <p:spPr>
            <a:xfrm>
              <a:off x="488191" y="8012144"/>
              <a:ext cx="12001084" cy="154194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71437" tIns="71437" rIns="71437" bIns="71437" anchor="ctr">
              <a:normAutofit/>
            </a:bodyPr>
            <a:lstStyle>
              <a:lvl1pPr marL="652638" marR="0" indent="-652638" algn="l" defTabSz="821531" rtl="0" latinLnBrk="0">
                <a:lnSpc>
                  <a:spcPct val="100000"/>
                </a:lnSpc>
                <a:spcBef>
                  <a:spcPts val="3300"/>
                </a:spcBef>
                <a:spcAft>
                  <a:spcPts val="0"/>
                </a:spcAft>
                <a:buClr>
                  <a:srgbClr val="929292"/>
                </a:buClr>
                <a:buSzPct val="60000"/>
                <a:buFont typeface="Zapf Dingbats"/>
                <a:buChar char="❖"/>
                <a:tabLst/>
                <a:defRPr sz="5000" b="0" i="0" u="none" strike="noStrike" cap="none" spc="0" baseline="0">
                  <a:solidFill>
                    <a:srgbClr val="414141"/>
                  </a:solidFill>
                  <a:uFillTx/>
                  <a:latin typeface="Palatino"/>
                  <a:ea typeface="Palatino"/>
                  <a:cs typeface="Palatino"/>
                  <a:sym typeface="Palatino"/>
                </a:defRPr>
              </a:lvl1pPr>
              <a:lvl2pPr marL="1122538" marR="0" indent="-652638" algn="l" defTabSz="821531" rtl="0" latinLnBrk="0">
                <a:lnSpc>
                  <a:spcPct val="100000"/>
                </a:lnSpc>
                <a:spcBef>
                  <a:spcPts val="3300"/>
                </a:spcBef>
                <a:spcAft>
                  <a:spcPts val="0"/>
                </a:spcAft>
                <a:buClr>
                  <a:srgbClr val="929292"/>
                </a:buClr>
                <a:buSzPct val="60000"/>
                <a:buFont typeface="Zapf Dingbats"/>
                <a:buChar char="❖"/>
                <a:tabLst/>
                <a:defRPr sz="5000" b="0" i="0" u="none" strike="noStrike" cap="none" spc="0" baseline="0">
                  <a:solidFill>
                    <a:srgbClr val="414141"/>
                  </a:solidFill>
                  <a:uFillTx/>
                  <a:latin typeface="Palatino"/>
                  <a:ea typeface="Palatino"/>
                  <a:cs typeface="Palatino"/>
                  <a:sym typeface="Palatino"/>
                </a:defRPr>
              </a:lvl2pPr>
              <a:lvl3pPr marL="1592438" marR="0" indent="-652638" algn="l" defTabSz="821531" rtl="0" latinLnBrk="0">
                <a:lnSpc>
                  <a:spcPct val="100000"/>
                </a:lnSpc>
                <a:spcBef>
                  <a:spcPts val="3300"/>
                </a:spcBef>
                <a:spcAft>
                  <a:spcPts val="0"/>
                </a:spcAft>
                <a:buClr>
                  <a:srgbClr val="929292"/>
                </a:buClr>
                <a:buSzPct val="60000"/>
                <a:buFont typeface="Zapf Dingbats"/>
                <a:buChar char="❖"/>
                <a:tabLst/>
                <a:defRPr sz="5000" b="0" i="0" u="none" strike="noStrike" cap="none" spc="0" baseline="0">
                  <a:solidFill>
                    <a:srgbClr val="414141"/>
                  </a:solidFill>
                  <a:uFillTx/>
                  <a:latin typeface="Palatino"/>
                  <a:ea typeface="Palatino"/>
                  <a:cs typeface="Palatino"/>
                  <a:sym typeface="Palatino"/>
                </a:defRPr>
              </a:lvl3pPr>
              <a:lvl4pPr marL="2062338" marR="0" indent="-652638" algn="l" defTabSz="821531" rtl="0" latinLnBrk="0">
                <a:lnSpc>
                  <a:spcPct val="100000"/>
                </a:lnSpc>
                <a:spcBef>
                  <a:spcPts val="3300"/>
                </a:spcBef>
                <a:spcAft>
                  <a:spcPts val="0"/>
                </a:spcAft>
                <a:buClr>
                  <a:srgbClr val="929292"/>
                </a:buClr>
                <a:buSzPct val="60000"/>
                <a:buFont typeface="Zapf Dingbats"/>
                <a:buChar char="❖"/>
                <a:tabLst/>
                <a:defRPr sz="5000" b="0" i="0" u="none" strike="noStrike" cap="none" spc="0" baseline="0">
                  <a:solidFill>
                    <a:srgbClr val="414141"/>
                  </a:solidFill>
                  <a:uFillTx/>
                  <a:latin typeface="Palatino"/>
                  <a:ea typeface="Palatino"/>
                  <a:cs typeface="Palatino"/>
                  <a:sym typeface="Palatino"/>
                </a:defRPr>
              </a:lvl4pPr>
              <a:lvl5pPr marL="2532238" marR="0" indent="-652638" algn="l" defTabSz="821531" rtl="0" latinLnBrk="0">
                <a:lnSpc>
                  <a:spcPct val="100000"/>
                </a:lnSpc>
                <a:spcBef>
                  <a:spcPts val="3300"/>
                </a:spcBef>
                <a:spcAft>
                  <a:spcPts val="0"/>
                </a:spcAft>
                <a:buClr>
                  <a:srgbClr val="929292"/>
                </a:buClr>
                <a:buSzPct val="60000"/>
                <a:buFont typeface="Zapf Dingbats"/>
                <a:buChar char="❖"/>
                <a:tabLst/>
                <a:defRPr sz="5000" b="0" i="0" u="none" strike="noStrike" cap="none" spc="0" baseline="0">
                  <a:solidFill>
                    <a:srgbClr val="414141"/>
                  </a:solidFill>
                  <a:uFillTx/>
                  <a:latin typeface="Palatino"/>
                  <a:ea typeface="Palatino"/>
                  <a:cs typeface="Palatino"/>
                  <a:sym typeface="Palatino"/>
                </a:defRPr>
              </a:lvl5pPr>
              <a:lvl6pPr marL="3002138" marR="0" indent="-652638" algn="l" defTabSz="821531" rtl="0" latinLnBrk="0">
                <a:lnSpc>
                  <a:spcPct val="100000"/>
                </a:lnSpc>
                <a:spcBef>
                  <a:spcPts val="3300"/>
                </a:spcBef>
                <a:spcAft>
                  <a:spcPts val="0"/>
                </a:spcAft>
                <a:buClr>
                  <a:srgbClr val="929292"/>
                </a:buClr>
                <a:buSzPct val="60000"/>
                <a:buFont typeface="Zapf Dingbats"/>
                <a:buChar char="❖"/>
                <a:tabLst/>
                <a:defRPr sz="5000" b="0" i="0" u="none" strike="noStrike" cap="none" spc="0" baseline="0">
                  <a:solidFill>
                    <a:srgbClr val="414141"/>
                  </a:solidFill>
                  <a:uFillTx/>
                  <a:latin typeface="Palatino"/>
                  <a:ea typeface="Palatino"/>
                  <a:cs typeface="Palatino"/>
                  <a:sym typeface="Palatino"/>
                </a:defRPr>
              </a:lvl6pPr>
              <a:lvl7pPr marL="3472038" marR="0" indent="-652638" algn="l" defTabSz="821531" rtl="0" latinLnBrk="0">
                <a:lnSpc>
                  <a:spcPct val="100000"/>
                </a:lnSpc>
                <a:spcBef>
                  <a:spcPts val="3300"/>
                </a:spcBef>
                <a:spcAft>
                  <a:spcPts val="0"/>
                </a:spcAft>
                <a:buClr>
                  <a:srgbClr val="929292"/>
                </a:buClr>
                <a:buSzPct val="60000"/>
                <a:buFont typeface="Zapf Dingbats"/>
                <a:buChar char="❖"/>
                <a:tabLst/>
                <a:defRPr sz="5000" b="0" i="0" u="none" strike="noStrike" cap="none" spc="0" baseline="0">
                  <a:solidFill>
                    <a:srgbClr val="414141"/>
                  </a:solidFill>
                  <a:uFillTx/>
                  <a:latin typeface="Palatino"/>
                  <a:ea typeface="Palatino"/>
                  <a:cs typeface="Palatino"/>
                  <a:sym typeface="Palatino"/>
                </a:defRPr>
              </a:lvl7pPr>
              <a:lvl8pPr marL="3941938" marR="0" indent="-652638" algn="l" defTabSz="821531" rtl="0" latinLnBrk="0">
                <a:lnSpc>
                  <a:spcPct val="100000"/>
                </a:lnSpc>
                <a:spcBef>
                  <a:spcPts val="3300"/>
                </a:spcBef>
                <a:spcAft>
                  <a:spcPts val="0"/>
                </a:spcAft>
                <a:buClr>
                  <a:srgbClr val="929292"/>
                </a:buClr>
                <a:buSzPct val="60000"/>
                <a:buFont typeface="Zapf Dingbats"/>
                <a:buChar char="❖"/>
                <a:tabLst/>
                <a:defRPr sz="5000" b="0" i="0" u="none" strike="noStrike" cap="none" spc="0" baseline="0">
                  <a:solidFill>
                    <a:srgbClr val="414141"/>
                  </a:solidFill>
                  <a:uFillTx/>
                  <a:latin typeface="Palatino"/>
                  <a:ea typeface="Palatino"/>
                  <a:cs typeface="Palatino"/>
                  <a:sym typeface="Palatino"/>
                </a:defRPr>
              </a:lvl8pPr>
              <a:lvl9pPr marL="4411838" marR="0" indent="-652638" algn="l" defTabSz="821531" rtl="0" latinLnBrk="0">
                <a:lnSpc>
                  <a:spcPct val="100000"/>
                </a:lnSpc>
                <a:spcBef>
                  <a:spcPts val="3300"/>
                </a:spcBef>
                <a:spcAft>
                  <a:spcPts val="0"/>
                </a:spcAft>
                <a:buClr>
                  <a:srgbClr val="929292"/>
                </a:buClr>
                <a:buSzPct val="60000"/>
                <a:buFont typeface="Zapf Dingbats"/>
                <a:buChar char="❖"/>
                <a:tabLst/>
                <a:defRPr sz="5000" b="0" i="0" u="none" strike="noStrike" cap="none" spc="0" baseline="0">
                  <a:solidFill>
                    <a:srgbClr val="414141"/>
                  </a:solidFill>
                  <a:uFillTx/>
                  <a:latin typeface="Palatino"/>
                  <a:ea typeface="Palatino"/>
                  <a:cs typeface="Palatino"/>
                  <a:sym typeface="Palatino"/>
                </a:defRPr>
              </a:lvl9pPr>
            </a:lstStyle>
            <a:p>
              <a:pPr marL="0" indent="0" hangingPunct="1">
                <a:buNone/>
              </a:pPr>
              <a:r>
                <a:rPr lang="es-ES_tradnl" b="1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Fase II</a:t>
              </a:r>
              <a:r>
                <a:rPr lang="es-ES_tradnl">
                  <a:latin typeface="Calibri" panose="020F0502020204030204" pitchFamily="34" charset="0"/>
                  <a:cs typeface="Calibri" panose="020F0502020204030204" pitchFamily="34" charset="0"/>
                </a:rPr>
                <a:t>: Proceso amplio de consultas</a:t>
              </a:r>
            </a:p>
          </p:txBody>
        </p:sp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594906A-EEBA-C14C-DCAB-FFCDCC5CE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164565" y="7654245"/>
              <a:ext cx="5626100" cy="2082800"/>
            </a:xfrm>
            <a:prstGeom prst="rect">
              <a:avLst/>
            </a:prstGeom>
          </p:spPr>
        </p:pic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568615FE-1CA3-8836-11AB-724F0F636362}"/>
              </a:ext>
            </a:extLst>
          </p:cNvPr>
          <p:cNvGrpSpPr/>
          <p:nvPr/>
        </p:nvGrpSpPr>
        <p:grpSpPr>
          <a:xfrm>
            <a:off x="196520" y="10080457"/>
            <a:ext cx="18667950" cy="3337369"/>
            <a:chOff x="196520" y="10080457"/>
            <a:chExt cx="18667950" cy="3337369"/>
          </a:xfrm>
        </p:grpSpPr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FCAC4470-3835-4508-0757-5420D9FC9F0F}"/>
                </a:ext>
              </a:extLst>
            </p:cNvPr>
            <p:cNvSpPr txBox="1"/>
            <p:nvPr/>
          </p:nvSpPr>
          <p:spPr>
            <a:xfrm>
              <a:off x="196520" y="11492585"/>
              <a:ext cx="13678505" cy="15696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hangingPunct="1">
                <a:buSzPct val="80000"/>
              </a:pPr>
              <a:r>
                <a:rPr lang="es-ES_tradnl" sz="4800" b="1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Fase III</a:t>
              </a:r>
              <a:r>
                <a:rPr lang="es-ES_tradnl" sz="4800">
                  <a:latin typeface="Calibri" panose="020F0502020204030204" pitchFamily="34" charset="0"/>
                  <a:cs typeface="Calibri" panose="020F0502020204030204" pitchFamily="34" charset="0"/>
                </a:rPr>
                <a:t>: Elaboración y publicación del Plan por parte del Gobierno</a:t>
              </a:r>
            </a:p>
          </p:txBody>
        </p:sp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E35DDDE8-E460-06C0-2129-90B2890ACCE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509064" y="10080457"/>
              <a:ext cx="2355406" cy="3337369"/>
            </a:xfrm>
            <a:prstGeom prst="rect">
              <a:avLst/>
            </a:prstGeom>
          </p:spPr>
        </p:pic>
      </p:grpSp>
      <p:sp>
        <p:nvSpPr>
          <p:cNvPr id="12" name="Título 11">
            <a:extLst>
              <a:ext uri="{FF2B5EF4-FFF2-40B4-BE49-F238E27FC236}">
                <a16:creationId xmlns:a16="http://schemas.microsoft.com/office/drawing/2014/main" id="{72EB5709-AF03-3002-E68D-AE4A05A06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2210" y="1125140"/>
            <a:ext cx="21607668" cy="1714501"/>
          </a:xfrm>
        </p:spPr>
        <p:txBody>
          <a:bodyPr>
            <a:normAutofit fontScale="90000"/>
          </a:bodyPr>
          <a:lstStyle/>
          <a:p>
            <a:r>
              <a:rPr lang="es-ES_tradnl" sz="9600" b="1">
                <a:latin typeface="Calibri" panose="020F0502020204030204" pitchFamily="34" charset="0"/>
                <a:cs typeface="Calibri" panose="020F0502020204030204" pitchFamily="34" charset="0"/>
              </a:rPr>
              <a:t>Metodología muy participativa, pero elaboración final por parte del Gobierno</a:t>
            </a:r>
            <a:endParaRPr lang="es-ES_tradnl" b="1"/>
          </a:p>
        </p:txBody>
      </p:sp>
      <p:sp>
        <p:nvSpPr>
          <p:cNvPr id="13" name="Marcador de número de diapositiva 12">
            <a:extLst>
              <a:ext uri="{FF2B5EF4-FFF2-40B4-BE49-F238E27FC236}">
                <a16:creationId xmlns:a16="http://schemas.microsoft.com/office/drawing/2014/main" id="{0A54FA71-2DE9-2D41-0C37-0489CE02339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82395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2D771E-E723-582F-4CD4-87CE2FFD9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5368" y="1125140"/>
            <a:ext cx="19948357" cy="1714501"/>
          </a:xfrm>
        </p:spPr>
        <p:txBody>
          <a:bodyPr>
            <a:normAutofit fontScale="90000"/>
          </a:bodyPr>
          <a:lstStyle/>
          <a:p>
            <a:r>
              <a:rPr lang="es-ES_tradnl" b="1">
                <a:latin typeface="Calibri" panose="020F0502020204030204" pitchFamily="34" charset="0"/>
                <a:cs typeface="Calibri" panose="020F0502020204030204" pitchFamily="34" charset="0"/>
              </a:rPr>
              <a:t>Principales mensajes del prólogo del Primer Ministro </a:t>
            </a:r>
            <a:r>
              <a:rPr lang="es-ES_tradnl" b="1" err="1">
                <a:latin typeface="Calibri" panose="020F0502020204030204" pitchFamily="34" charset="0"/>
                <a:cs typeface="Calibri" panose="020F0502020204030204" pitchFamily="34" charset="0"/>
              </a:rPr>
              <a:t>Starmer</a:t>
            </a:r>
            <a:endParaRPr lang="es-ES_tradnl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B1B3012-027D-B1B4-2CB0-B21711DDC2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141" y="4138863"/>
            <a:ext cx="7021001" cy="677143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F578440-2B4B-00B5-B7CA-2D2FFD17A3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9103" y="3876261"/>
            <a:ext cx="13381783" cy="8054875"/>
          </a:xfrm>
          <a:prstGeom prst="rect">
            <a:avLst/>
          </a:prstGeom>
        </p:spPr>
      </p:pic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D60DA101-3698-43A1-07CB-E3A537DFC93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767273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3F17E6-3A64-5850-FD1F-0D7339FEF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>
                <a:latin typeface="Calibri" panose="020F0502020204030204" pitchFamily="34" charset="0"/>
                <a:cs typeface="Calibri" panose="020F0502020204030204" pitchFamily="34" charset="0"/>
              </a:rPr>
              <a:t>Los tres ejes básicos del Plan</a:t>
            </a: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3C7D9EBE-D8FB-FAB3-6311-27BC29CA2A56}"/>
              </a:ext>
            </a:extLst>
          </p:cNvPr>
          <p:cNvGrpSpPr/>
          <p:nvPr/>
        </p:nvGrpSpPr>
        <p:grpSpPr>
          <a:xfrm>
            <a:off x="2093495" y="3874168"/>
            <a:ext cx="7339263" cy="4018548"/>
            <a:chOff x="2093495" y="3874168"/>
            <a:chExt cx="7339263" cy="4018548"/>
          </a:xfrm>
        </p:grpSpPr>
        <p:sp>
          <p:nvSpPr>
            <p:cNvPr id="3" name="Elipse 2">
              <a:extLst>
                <a:ext uri="{FF2B5EF4-FFF2-40B4-BE49-F238E27FC236}">
                  <a16:creationId xmlns:a16="http://schemas.microsoft.com/office/drawing/2014/main" id="{31560752-2D8C-A848-3C3F-A85B4EC94A18}"/>
                </a:ext>
              </a:extLst>
            </p:cNvPr>
            <p:cNvSpPr/>
            <p:nvPr/>
          </p:nvSpPr>
          <p:spPr>
            <a:xfrm>
              <a:off x="2093495" y="3874168"/>
              <a:ext cx="7339263" cy="4018548"/>
            </a:xfrm>
            <a:prstGeom prst="ellipse">
              <a:avLst/>
            </a:prstGeom>
            <a:solidFill>
              <a:srgbClr val="92D05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4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  <a:uFillTx/>
                <a:latin typeface="Palatino"/>
                <a:ea typeface="Palatino"/>
                <a:cs typeface="Palatino"/>
                <a:sym typeface="Palatino"/>
              </a:endParaRPr>
            </a:p>
          </p:txBody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C3EDE249-425C-EA05-06C4-280A2E1B5B41}"/>
                </a:ext>
              </a:extLst>
            </p:cNvPr>
            <p:cNvSpPr txBox="1"/>
            <p:nvPr/>
          </p:nvSpPr>
          <p:spPr>
            <a:xfrm>
              <a:off x="3413979" y="4867070"/>
              <a:ext cx="5187316" cy="19909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71437" tIns="71437" rIns="71437" bIns="71437" numCol="1" spcCol="38100" rtlCol="0" anchor="ctr">
              <a:spAutoFit/>
            </a:bodyPr>
            <a:lstStyle/>
            <a:p>
              <a:pPr marL="0" marR="0" indent="0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6000" b="1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Palatino"/>
                </a:rPr>
                <a:t>De hospitales a </a:t>
              </a:r>
            </a:p>
            <a:p>
              <a:pPr marL="0" marR="0" indent="0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6000" b="1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Palatino"/>
                </a:rPr>
                <a:t>comunidad</a:t>
              </a:r>
            </a:p>
          </p:txBody>
        </p:sp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F6549C91-A698-83C2-5C6F-713F451AD9DA}"/>
              </a:ext>
            </a:extLst>
          </p:cNvPr>
          <p:cNvGrpSpPr/>
          <p:nvPr/>
        </p:nvGrpSpPr>
        <p:grpSpPr>
          <a:xfrm>
            <a:off x="13845633" y="3753946"/>
            <a:ext cx="7339263" cy="4018548"/>
            <a:chOff x="13845633" y="3753946"/>
            <a:chExt cx="7339263" cy="4018548"/>
          </a:xfrm>
        </p:grpSpPr>
        <p:sp>
          <p:nvSpPr>
            <p:cNvPr id="4" name="Elipse 3">
              <a:extLst>
                <a:ext uri="{FF2B5EF4-FFF2-40B4-BE49-F238E27FC236}">
                  <a16:creationId xmlns:a16="http://schemas.microsoft.com/office/drawing/2014/main" id="{312FA7C5-20D3-6F4E-22BD-F79B7909A53F}"/>
                </a:ext>
              </a:extLst>
            </p:cNvPr>
            <p:cNvSpPr/>
            <p:nvPr/>
          </p:nvSpPr>
          <p:spPr>
            <a:xfrm>
              <a:off x="13845633" y="3753946"/>
              <a:ext cx="7339263" cy="4018548"/>
            </a:xfrm>
            <a:prstGeom prst="ellipse">
              <a:avLst/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4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  <a:uFillTx/>
                <a:latin typeface="Palatino"/>
                <a:ea typeface="Palatino"/>
                <a:cs typeface="Palatino"/>
                <a:sym typeface="Palatino"/>
              </a:endParaRP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31202F0D-568E-1DE6-5EBA-5C3EB9D4ADDC}"/>
                </a:ext>
              </a:extLst>
            </p:cNvPr>
            <p:cNvSpPr txBox="1"/>
            <p:nvPr/>
          </p:nvSpPr>
          <p:spPr>
            <a:xfrm>
              <a:off x="14979315" y="4793724"/>
              <a:ext cx="5071900" cy="19389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0" marR="0" indent="0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6000" b="1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Palatino"/>
                </a:rPr>
                <a:t>De analógico a digital</a:t>
              </a:r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8D6B53D2-7C1B-CFDA-C174-B06DC3B406A5}"/>
              </a:ext>
            </a:extLst>
          </p:cNvPr>
          <p:cNvGrpSpPr/>
          <p:nvPr/>
        </p:nvGrpSpPr>
        <p:grpSpPr>
          <a:xfrm>
            <a:off x="7454429" y="8987602"/>
            <a:ext cx="7339263" cy="4018548"/>
            <a:chOff x="7454429" y="8987602"/>
            <a:chExt cx="7339263" cy="4018548"/>
          </a:xfrm>
        </p:grpSpPr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172D4970-19E7-EAEB-CC98-F0088D1B515A}"/>
                </a:ext>
              </a:extLst>
            </p:cNvPr>
            <p:cNvSpPr/>
            <p:nvPr/>
          </p:nvSpPr>
          <p:spPr>
            <a:xfrm>
              <a:off x="7454429" y="8987602"/>
              <a:ext cx="7339263" cy="4018548"/>
            </a:xfrm>
            <a:prstGeom prst="ellipse">
              <a:avLst/>
            </a:prstGeom>
            <a:solidFill>
              <a:srgbClr val="FF93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4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  <a:uFillTx/>
                <a:latin typeface="Palatino"/>
                <a:ea typeface="Palatino"/>
                <a:cs typeface="Palatino"/>
                <a:sym typeface="Palatino"/>
              </a:endParaRP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EA3F0E49-6C08-E516-CEC3-4E422912FA7C}"/>
                </a:ext>
              </a:extLst>
            </p:cNvPr>
            <p:cNvSpPr txBox="1"/>
            <p:nvPr/>
          </p:nvSpPr>
          <p:spPr>
            <a:xfrm>
              <a:off x="8236991" y="10027380"/>
              <a:ext cx="5774137" cy="19389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0" marR="0" indent="0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6000" b="1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Palatino"/>
                </a:rPr>
                <a:t>De enfermedad a </a:t>
              </a:r>
            </a:p>
            <a:p>
              <a:pPr marL="0" marR="0" indent="0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6000" b="1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Palatino"/>
                </a:rPr>
                <a:t>prevención</a:t>
              </a:r>
            </a:p>
          </p:txBody>
        </p:sp>
      </p:grp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8A431DBD-7827-822C-D4B3-7EC8FCE8537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00385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BF402A-F985-16B6-4104-DD2AB5E4F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C14733-1D68-4F75-F0C3-BDEECCFDE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>
                <a:latin typeface="Calibri" panose="020F0502020204030204" pitchFamily="34" charset="0"/>
                <a:cs typeface="Calibri" panose="020F0502020204030204" pitchFamily="34" charset="0"/>
              </a:rPr>
              <a:t>Elementos facilitadores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05809B68-2E11-353C-1094-1AC107C8486F}"/>
              </a:ext>
            </a:extLst>
          </p:cNvPr>
          <p:cNvGrpSpPr/>
          <p:nvPr/>
        </p:nvGrpSpPr>
        <p:grpSpPr>
          <a:xfrm>
            <a:off x="897728" y="3929276"/>
            <a:ext cx="7339263" cy="4018548"/>
            <a:chOff x="897728" y="3929276"/>
            <a:chExt cx="7339263" cy="4018548"/>
          </a:xfrm>
        </p:grpSpPr>
        <p:sp>
          <p:nvSpPr>
            <p:cNvPr id="3" name="Elipse 2">
              <a:extLst>
                <a:ext uri="{FF2B5EF4-FFF2-40B4-BE49-F238E27FC236}">
                  <a16:creationId xmlns:a16="http://schemas.microsoft.com/office/drawing/2014/main" id="{9D4F3594-226F-C5C2-942D-E7511A64E87C}"/>
                </a:ext>
              </a:extLst>
            </p:cNvPr>
            <p:cNvSpPr/>
            <p:nvPr/>
          </p:nvSpPr>
          <p:spPr>
            <a:xfrm>
              <a:off x="897728" y="3929276"/>
              <a:ext cx="7339263" cy="4018548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4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  <a:uFillTx/>
                <a:latin typeface="Palatino"/>
                <a:ea typeface="Palatino"/>
                <a:cs typeface="Palatino"/>
                <a:sym typeface="Palatino"/>
              </a:endParaRPr>
            </a:p>
          </p:txBody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A283247C-384A-C82B-6118-C0D381969DBB}"/>
                </a:ext>
              </a:extLst>
            </p:cNvPr>
            <p:cNvSpPr txBox="1"/>
            <p:nvPr/>
          </p:nvSpPr>
          <p:spPr>
            <a:xfrm>
              <a:off x="1529376" y="5001350"/>
              <a:ext cx="6019275" cy="19909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71437" tIns="71437" rIns="71437" bIns="71437" numCol="1" spcCol="38100" rtlCol="0" anchor="ctr">
              <a:spAutoFit/>
            </a:bodyPr>
            <a:lstStyle/>
            <a:p>
              <a:pPr marL="0" marR="0" indent="0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6000" b="1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Palatino"/>
                </a:rPr>
                <a:t>Un nuevo modelo </a:t>
              </a:r>
            </a:p>
            <a:p>
              <a:pPr marL="0" marR="0" indent="0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_tradnl" sz="6000" b="1" dirty="0">
                  <a:latin typeface="Calibri" panose="020F0502020204030204" pitchFamily="34" charset="0"/>
                  <a:cs typeface="Calibri" panose="020F0502020204030204" pitchFamily="34" charset="0"/>
                </a:rPr>
                <a:t>operativo</a:t>
              </a:r>
              <a:endParaRPr kumimoji="0" lang="es-ES_tradnl" sz="6000" b="1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endParaRPr>
            </a:p>
          </p:txBody>
        </p:sp>
      </p:grpSp>
      <p:grpSp>
        <p:nvGrpSpPr>
          <p:cNvPr id="23" name="Grupo 22">
            <a:extLst>
              <a:ext uri="{FF2B5EF4-FFF2-40B4-BE49-F238E27FC236}">
                <a16:creationId xmlns:a16="http://schemas.microsoft.com/office/drawing/2014/main" id="{26158C28-37A5-0C9C-0899-EED69DA5FB89}"/>
              </a:ext>
            </a:extLst>
          </p:cNvPr>
          <p:cNvGrpSpPr/>
          <p:nvPr/>
        </p:nvGrpSpPr>
        <p:grpSpPr>
          <a:xfrm>
            <a:off x="8630052" y="3929276"/>
            <a:ext cx="7339263" cy="4018548"/>
            <a:chOff x="8630052" y="3929276"/>
            <a:chExt cx="7339263" cy="4018548"/>
          </a:xfrm>
        </p:grpSpPr>
        <p:sp>
          <p:nvSpPr>
            <p:cNvPr id="4" name="Elipse 3">
              <a:extLst>
                <a:ext uri="{FF2B5EF4-FFF2-40B4-BE49-F238E27FC236}">
                  <a16:creationId xmlns:a16="http://schemas.microsoft.com/office/drawing/2014/main" id="{741830DB-8FAE-EF5C-F016-963C487E7AD6}"/>
                </a:ext>
              </a:extLst>
            </p:cNvPr>
            <p:cNvSpPr/>
            <p:nvPr/>
          </p:nvSpPr>
          <p:spPr>
            <a:xfrm>
              <a:off x="8630052" y="3929276"/>
              <a:ext cx="7339263" cy="4018548"/>
            </a:xfrm>
            <a:prstGeom prst="ellipse">
              <a:avLst/>
            </a:prstGeom>
            <a:solidFill>
              <a:schemeClr val="bg1">
                <a:lumMod val="25000"/>
                <a:lumOff val="75000"/>
              </a:schemeClr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4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  <a:uFillTx/>
                <a:latin typeface="Palatino"/>
                <a:ea typeface="Palatino"/>
                <a:cs typeface="Palatino"/>
                <a:sym typeface="Palatino"/>
              </a:endParaRP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8D86FBD6-DAB0-4EA0-FC3B-51D02B1272AB}"/>
                </a:ext>
              </a:extLst>
            </p:cNvPr>
            <p:cNvSpPr txBox="1"/>
            <p:nvPr/>
          </p:nvSpPr>
          <p:spPr>
            <a:xfrm>
              <a:off x="9604503" y="4273709"/>
              <a:ext cx="5386802" cy="2862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0" marR="0" indent="0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6000" b="1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Palatino"/>
                </a:rPr>
                <a:t>Nueva transparencia sobre la calidad</a:t>
              </a:r>
            </a:p>
          </p:txBody>
        </p:sp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102B202C-8A92-0E3E-7BC7-8FE9C6CA61E3}"/>
              </a:ext>
            </a:extLst>
          </p:cNvPr>
          <p:cNvGrpSpPr/>
          <p:nvPr/>
        </p:nvGrpSpPr>
        <p:grpSpPr>
          <a:xfrm>
            <a:off x="4567359" y="8940726"/>
            <a:ext cx="7730545" cy="4018548"/>
            <a:chOff x="4567359" y="8940726"/>
            <a:chExt cx="7730545" cy="4018548"/>
          </a:xfrm>
        </p:grpSpPr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C0763297-B142-5623-9C08-B5F20E458AF8}"/>
                </a:ext>
              </a:extLst>
            </p:cNvPr>
            <p:cNvSpPr/>
            <p:nvPr/>
          </p:nvSpPr>
          <p:spPr>
            <a:xfrm>
              <a:off x="4567359" y="8940726"/>
              <a:ext cx="7339263" cy="4018548"/>
            </a:xfrm>
            <a:prstGeom prst="ellipse">
              <a:avLst/>
            </a:prstGeom>
            <a:solidFill>
              <a:srgbClr val="8EFA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4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  <a:uFillTx/>
                <a:latin typeface="Palatino"/>
                <a:ea typeface="Palatino"/>
                <a:cs typeface="Palatino"/>
                <a:sym typeface="Palatino"/>
              </a:endParaRP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D2B5E21E-C7AB-E3D5-EA88-6B472E38AD05}"/>
                </a:ext>
              </a:extLst>
            </p:cNvPr>
            <p:cNvSpPr txBox="1"/>
            <p:nvPr/>
          </p:nvSpPr>
          <p:spPr>
            <a:xfrm>
              <a:off x="6523767" y="10442168"/>
              <a:ext cx="5774137" cy="1015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0" marR="0" indent="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6000" b="1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Palatino"/>
                </a:rPr>
                <a:t>Innovación</a:t>
              </a:r>
            </a:p>
          </p:txBody>
        </p:sp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53F1D04C-DA10-1F4D-305C-7CC6183C36A6}"/>
              </a:ext>
            </a:extLst>
          </p:cNvPr>
          <p:cNvGrpSpPr/>
          <p:nvPr/>
        </p:nvGrpSpPr>
        <p:grpSpPr>
          <a:xfrm>
            <a:off x="16717768" y="3695596"/>
            <a:ext cx="7339263" cy="4018548"/>
            <a:chOff x="16717768" y="3695596"/>
            <a:chExt cx="7339263" cy="4018548"/>
          </a:xfrm>
        </p:grpSpPr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71473EB3-167C-53D0-665D-DECC08CF661B}"/>
                </a:ext>
              </a:extLst>
            </p:cNvPr>
            <p:cNvSpPr/>
            <p:nvPr/>
          </p:nvSpPr>
          <p:spPr>
            <a:xfrm>
              <a:off x="16717768" y="3695596"/>
              <a:ext cx="7339263" cy="4018548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4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  <a:uFillTx/>
                <a:latin typeface="Palatino"/>
                <a:ea typeface="Palatino"/>
                <a:cs typeface="Palatino"/>
                <a:sym typeface="Palatino"/>
              </a:endParaRP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129B18DF-2BE7-A750-2929-201AD939C211}"/>
                </a:ext>
              </a:extLst>
            </p:cNvPr>
            <p:cNvSpPr txBox="1"/>
            <p:nvPr/>
          </p:nvSpPr>
          <p:spPr>
            <a:xfrm>
              <a:off x="17851449" y="4273709"/>
              <a:ext cx="5071900" cy="2862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0" marR="0" indent="0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6000" b="1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Palatino"/>
                </a:rPr>
                <a:t>Recursos humanos para el cambio</a:t>
              </a:r>
            </a:p>
          </p:txBody>
        </p:sp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id="{3A3462EB-5BE9-8E92-2DE4-DBABCE067B9B}"/>
              </a:ext>
            </a:extLst>
          </p:cNvPr>
          <p:cNvGrpSpPr/>
          <p:nvPr/>
        </p:nvGrpSpPr>
        <p:grpSpPr>
          <a:xfrm>
            <a:off x="13741839" y="8803779"/>
            <a:ext cx="7339263" cy="4018548"/>
            <a:chOff x="13741839" y="8803779"/>
            <a:chExt cx="7339263" cy="4018548"/>
          </a:xfrm>
        </p:grpSpPr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F3BD2F59-D81B-00D6-A9DF-576EB78FB7D4}"/>
                </a:ext>
              </a:extLst>
            </p:cNvPr>
            <p:cNvSpPr/>
            <p:nvPr/>
          </p:nvSpPr>
          <p:spPr>
            <a:xfrm>
              <a:off x="13741839" y="8803779"/>
              <a:ext cx="7339263" cy="4018548"/>
            </a:xfrm>
            <a:prstGeom prst="ellipse">
              <a:avLst/>
            </a:prstGeom>
            <a:solidFill>
              <a:srgbClr val="D6D6D6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4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  <a:uFillTx/>
                <a:latin typeface="Palatino"/>
                <a:ea typeface="Palatino"/>
                <a:cs typeface="Palatino"/>
                <a:sym typeface="Palatino"/>
              </a:endParaRPr>
            </a:p>
          </p:txBody>
        </p:sp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19E7C955-B877-2DFA-F195-3E6B25275E84}"/>
                </a:ext>
              </a:extLst>
            </p:cNvPr>
            <p:cNvSpPr txBox="1"/>
            <p:nvPr/>
          </p:nvSpPr>
          <p:spPr>
            <a:xfrm>
              <a:off x="14524401" y="9381892"/>
              <a:ext cx="5774137" cy="2862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0" marR="0" indent="0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6000" b="1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Palatino"/>
                </a:rPr>
                <a:t>Productividad y nuevo modelo financiero</a:t>
              </a:r>
            </a:p>
          </p:txBody>
        </p:sp>
      </p:grp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F826102A-BC30-1726-5077-B0B11C7D1BF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915172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52C074-A911-AD82-AD99-6A67127E6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2375" y="1125140"/>
            <a:ext cx="18447920" cy="1714501"/>
          </a:xfrm>
        </p:spPr>
        <p:txBody>
          <a:bodyPr>
            <a:normAutofit fontScale="90000"/>
          </a:bodyPr>
          <a:lstStyle/>
          <a:p>
            <a:r>
              <a:rPr lang="es-ES_tradnl" b="1">
                <a:latin typeface="Calibri" panose="020F0502020204030204" pitchFamily="34" charset="0"/>
                <a:cs typeface="Calibri" panose="020F0502020204030204" pitchFamily="34" charset="0"/>
              </a:rPr>
              <a:t>La valoración de los distintos agentes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0BED8C8-EC5A-D211-6E26-40F0CF9CA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089" y="4041913"/>
            <a:ext cx="6235700" cy="12192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AA7B3BD-141C-1E9D-D16A-73F516E011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8328" y="3715567"/>
            <a:ext cx="2983672" cy="1628924"/>
          </a:xfrm>
          <a:prstGeom prst="rect">
            <a:avLst/>
          </a:prstGeom>
        </p:spPr>
      </p:pic>
      <p:grpSp>
        <p:nvGrpSpPr>
          <p:cNvPr id="18" name="Grupo 17">
            <a:extLst>
              <a:ext uri="{FF2B5EF4-FFF2-40B4-BE49-F238E27FC236}">
                <a16:creationId xmlns:a16="http://schemas.microsoft.com/office/drawing/2014/main" id="{EF6AA9D3-5C1A-E180-E74D-8C34B5E9127F}"/>
              </a:ext>
            </a:extLst>
          </p:cNvPr>
          <p:cNvGrpSpPr/>
          <p:nvPr/>
        </p:nvGrpSpPr>
        <p:grpSpPr>
          <a:xfrm>
            <a:off x="13722626" y="3617291"/>
            <a:ext cx="9353388" cy="3428626"/>
            <a:chOff x="13722626" y="3617291"/>
            <a:chExt cx="9353388" cy="3428626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09E73088-DC28-F2BA-60B0-6BE0261643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722626" y="3617291"/>
              <a:ext cx="4572000" cy="1727200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D86821E1-7A28-6BD6-346F-E1BA6B45B9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770324" y="3715567"/>
              <a:ext cx="4305690" cy="1321922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DAA94129-FCC9-E83A-F810-A51AD3EDCF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586476" y="5394917"/>
              <a:ext cx="3416300" cy="1651000"/>
            </a:xfrm>
            <a:prstGeom prst="rect">
              <a:avLst/>
            </a:prstGeom>
          </p:spPr>
        </p:pic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1179DA1F-B903-BE0D-B6AC-7A89746E6FC3}"/>
              </a:ext>
            </a:extLst>
          </p:cNvPr>
          <p:cNvGrpSpPr/>
          <p:nvPr/>
        </p:nvGrpSpPr>
        <p:grpSpPr>
          <a:xfrm>
            <a:off x="1108075" y="6674126"/>
            <a:ext cx="8538127" cy="3135226"/>
            <a:chOff x="1108075" y="6674126"/>
            <a:chExt cx="8538127" cy="3135226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21328632-003E-4EE2-38CC-0B94CF1930E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08075" y="6674126"/>
              <a:ext cx="2654300" cy="1600200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A3C980B5-A10F-8B64-62FB-1CD828404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401102" y="7140339"/>
              <a:ext cx="5245100" cy="850900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8FA97A11-4010-0529-9DAF-20295D0E2B0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627809" y="8564752"/>
              <a:ext cx="3556000" cy="1244600"/>
            </a:xfrm>
            <a:prstGeom prst="rect">
              <a:avLst/>
            </a:prstGeom>
          </p:spPr>
        </p:pic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B17D4587-4BF0-0E8F-3E2B-161CFB880637}"/>
              </a:ext>
            </a:extLst>
          </p:cNvPr>
          <p:cNvGrpSpPr/>
          <p:nvPr/>
        </p:nvGrpSpPr>
        <p:grpSpPr>
          <a:xfrm>
            <a:off x="11209407" y="8691448"/>
            <a:ext cx="3416300" cy="2050134"/>
            <a:chOff x="11209407" y="8691448"/>
            <a:chExt cx="3416300" cy="2050134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B47BB190-B622-AFC4-9520-4C5BD1875D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1350241" y="8691448"/>
              <a:ext cx="2400576" cy="806033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825E2E29-B4FA-C1CB-CAAD-CEB676DB1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1209407" y="10030382"/>
              <a:ext cx="3416300" cy="711200"/>
            </a:xfrm>
            <a:prstGeom prst="rect">
              <a:avLst/>
            </a:prstGeom>
          </p:spPr>
        </p:pic>
      </p:grpSp>
      <p:grpSp>
        <p:nvGrpSpPr>
          <p:cNvPr id="21" name="Grupo 20">
            <a:extLst>
              <a:ext uri="{FF2B5EF4-FFF2-40B4-BE49-F238E27FC236}">
                <a16:creationId xmlns:a16="http://schemas.microsoft.com/office/drawing/2014/main" id="{9B01A972-2E3E-E0B7-ABC5-AD3FC27C6132}"/>
              </a:ext>
            </a:extLst>
          </p:cNvPr>
          <p:cNvGrpSpPr/>
          <p:nvPr/>
        </p:nvGrpSpPr>
        <p:grpSpPr>
          <a:xfrm>
            <a:off x="16954776" y="8522964"/>
            <a:ext cx="6096000" cy="2978273"/>
            <a:chOff x="16954776" y="8522964"/>
            <a:chExt cx="6096000" cy="2978273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3740F99E-2706-0000-ECF3-15E105079F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7132576" y="8522964"/>
              <a:ext cx="4152900" cy="571500"/>
            </a:xfrm>
            <a:prstGeom prst="rect">
              <a:avLst/>
            </a:prstGeom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F0A21B9A-666C-A46E-7274-BA9F0241C7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7282215" y="9675736"/>
              <a:ext cx="3416300" cy="584200"/>
            </a:xfrm>
            <a:prstGeom prst="rect">
              <a:avLst/>
            </a:prstGeom>
          </p:spPr>
        </p:pic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5593C7C5-8486-4BDE-D17F-53372EE33E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6954776" y="10574137"/>
              <a:ext cx="6096000" cy="927100"/>
            </a:xfrm>
            <a:prstGeom prst="rect">
              <a:avLst/>
            </a:prstGeom>
          </p:spPr>
        </p:pic>
      </p:grp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C6070DF2-90D7-A7E1-E1B2-5170FFEFE3A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22586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hueOff val="-602737"/>
            <a:satOff val="7170"/>
            <a:lumOff val="14117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61D62C-7977-6605-41F6-842C44243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Introducción">
            <a:extLst>
              <a:ext uri="{FF2B5EF4-FFF2-40B4-BE49-F238E27FC236}">
                <a16:creationId xmlns:a16="http://schemas.microsoft.com/office/drawing/2014/main" id="{C8ABACEE-914F-C860-D237-880994FCF60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s-ES" b="1"/>
              <a:t>La </a:t>
            </a:r>
            <a:r>
              <a:rPr lang="es-ES" b="1" u="sng"/>
              <a:t>falta de apetito </a:t>
            </a:r>
            <a:r>
              <a:rPr lang="es-ES" b="1"/>
              <a:t>por las reformas sanitarias en España</a:t>
            </a:r>
            <a:endParaRPr b="1"/>
          </a:p>
        </p:txBody>
      </p:sp>
      <p:sp>
        <p:nvSpPr>
          <p:cNvPr id="142" name="Número de diapositiva">
            <a:extLst>
              <a:ext uri="{FF2B5EF4-FFF2-40B4-BE49-F238E27FC236}">
                <a16:creationId xmlns:a16="http://schemas.microsoft.com/office/drawing/2014/main" id="{13DF020C-3364-BA81-EDB5-FCC2C925AA9C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2029082" y="13019484"/>
            <a:ext cx="307976" cy="5492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38417317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A5DEBD-9C21-757E-DA36-338AF4FD0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2375" y="1125140"/>
            <a:ext cx="18784804" cy="1714501"/>
          </a:xfrm>
        </p:spPr>
        <p:txBody>
          <a:bodyPr>
            <a:normAutofit fontScale="90000"/>
          </a:bodyPr>
          <a:lstStyle/>
          <a:p>
            <a:r>
              <a:rPr lang="es-ES_tradnl" b="1">
                <a:latin typeface="Calibri" panose="020F0502020204030204" pitchFamily="34" charset="0"/>
                <a:cs typeface="Calibri" panose="020F0502020204030204" pitchFamily="34" charset="0"/>
              </a:rPr>
              <a:t>Un sistema creado para otra sociedad</a:t>
            </a:r>
          </a:p>
        </p:txBody>
      </p:sp>
      <p:grpSp>
        <p:nvGrpSpPr>
          <p:cNvPr id="14" name="Agrupar">
            <a:extLst>
              <a:ext uri="{FF2B5EF4-FFF2-40B4-BE49-F238E27FC236}">
                <a16:creationId xmlns:a16="http://schemas.microsoft.com/office/drawing/2014/main" id="{B0043DAA-2020-2C3F-C923-438C334BBB32}"/>
              </a:ext>
            </a:extLst>
          </p:cNvPr>
          <p:cNvGrpSpPr/>
          <p:nvPr/>
        </p:nvGrpSpPr>
        <p:grpSpPr>
          <a:xfrm>
            <a:off x="14275352" y="3537285"/>
            <a:ext cx="9773310" cy="9240252"/>
            <a:chOff x="-1" y="-437734"/>
            <a:chExt cx="9773308" cy="5125789"/>
          </a:xfrm>
        </p:grpSpPr>
        <p:sp>
          <p:nvSpPr>
            <p:cNvPr id="15" name="Rectángulo redondeado">
              <a:extLst>
                <a:ext uri="{FF2B5EF4-FFF2-40B4-BE49-F238E27FC236}">
                  <a16:creationId xmlns:a16="http://schemas.microsoft.com/office/drawing/2014/main" id="{05C1E9EF-698E-D79D-D339-1AA7E5FE5A08}"/>
                </a:ext>
              </a:extLst>
            </p:cNvPr>
            <p:cNvSpPr/>
            <p:nvPr/>
          </p:nvSpPr>
          <p:spPr>
            <a:xfrm>
              <a:off x="-1" y="-437734"/>
              <a:ext cx="9773308" cy="5125789"/>
            </a:xfrm>
            <a:prstGeom prst="roundRect">
              <a:avLst>
                <a:gd name="adj" fmla="val 15000"/>
              </a:avLst>
            </a:prstGeom>
            <a:solidFill>
              <a:schemeClr val="bg1">
                <a:lumMod val="10000"/>
                <a:lumOff val="90000"/>
              </a:schemeClr>
            </a:solidFill>
            <a:ln w="254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</a:defRPr>
              </a:pPr>
              <a:endParaRPr/>
            </a:p>
          </p:txBody>
        </p:sp>
        <p:sp>
          <p:nvSpPr>
            <p:cNvPr id="16" name="Un sistema creado para otra sociedad:…">
              <a:extLst>
                <a:ext uri="{FF2B5EF4-FFF2-40B4-BE49-F238E27FC236}">
                  <a16:creationId xmlns:a16="http://schemas.microsoft.com/office/drawing/2014/main" id="{FF8B63C8-4F87-892E-EBA7-AF94885FE889}"/>
                </a:ext>
              </a:extLst>
            </p:cNvPr>
            <p:cNvSpPr txBox="1"/>
            <p:nvPr/>
          </p:nvSpPr>
          <p:spPr>
            <a:xfrm>
              <a:off x="546412" y="-98841"/>
              <a:ext cx="8969374" cy="46897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sz="5400" dirty="0"/>
                <a:t>Un </a:t>
              </a:r>
              <a:r>
                <a:rPr sz="5400" dirty="0" err="1"/>
                <a:t>sistema</a:t>
              </a:r>
              <a:r>
                <a:rPr sz="5400" dirty="0"/>
                <a:t> </a:t>
              </a:r>
              <a:r>
                <a:rPr sz="5400" dirty="0" err="1"/>
                <a:t>creado</a:t>
              </a:r>
              <a:r>
                <a:rPr sz="5400" dirty="0"/>
                <a:t> para </a:t>
              </a:r>
              <a:r>
                <a:rPr sz="5400" dirty="0" err="1"/>
                <a:t>otra</a:t>
              </a:r>
              <a:r>
                <a:rPr sz="5400" dirty="0"/>
                <a:t> </a:t>
              </a:r>
              <a:r>
                <a:rPr sz="5400" dirty="0" err="1"/>
                <a:t>sociedad</a:t>
              </a:r>
              <a:r>
                <a:rPr sz="5400" dirty="0"/>
                <a:t>:</a:t>
              </a:r>
            </a:p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 sz="5400" dirty="0"/>
            </a:p>
            <a:p>
              <a:pPr marL="228600" indent="-228600" algn="l">
                <a:buSzPct val="100000"/>
                <a:buChar char="-"/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sz="5400" dirty="0"/>
                <a:t> </a:t>
              </a:r>
              <a:r>
                <a:rPr sz="5400" dirty="0" err="1"/>
                <a:t>Envejecimiento</a:t>
              </a:r>
              <a:r>
                <a:rPr sz="5400" dirty="0"/>
                <a:t> de la población</a:t>
              </a:r>
            </a:p>
            <a:p>
              <a:pPr marL="228600" indent="-228600" algn="l">
                <a:buSzPct val="100000"/>
                <a:buChar char="-"/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sz="5400" dirty="0"/>
                <a:t> </a:t>
              </a:r>
              <a:r>
                <a:rPr sz="5400" dirty="0" err="1"/>
                <a:t>Predominio</a:t>
              </a:r>
              <a:r>
                <a:rPr sz="5400" dirty="0"/>
                <a:t> de </a:t>
              </a:r>
              <a:r>
                <a:rPr sz="5400" dirty="0" err="1"/>
                <a:t>enfermedades</a:t>
              </a:r>
              <a:r>
                <a:rPr sz="5400" dirty="0"/>
                <a:t> </a:t>
              </a:r>
              <a:r>
                <a:rPr sz="5400" dirty="0" err="1"/>
                <a:t>crónicas</a:t>
              </a:r>
              <a:endParaRPr sz="5400" dirty="0"/>
            </a:p>
            <a:p>
              <a:pPr marL="228600" indent="-228600" algn="l">
                <a:buSzPct val="100000"/>
                <a:buChar char="-"/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sz="5400" dirty="0"/>
                <a:t> </a:t>
              </a:r>
              <a:r>
                <a:rPr sz="5400" dirty="0" err="1"/>
                <a:t>Revolución</a:t>
              </a:r>
              <a:r>
                <a:rPr sz="5400" dirty="0"/>
                <a:t> </a:t>
              </a:r>
              <a:r>
                <a:rPr sz="5400" dirty="0" err="1"/>
                <a:t>asistencial</a:t>
              </a:r>
              <a:endParaRPr sz="5400" dirty="0"/>
            </a:p>
            <a:p>
              <a:pPr marL="228600" indent="-228600" algn="l">
                <a:buSzPct val="100000"/>
                <a:buChar char="-"/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sz="5400" dirty="0"/>
                <a:t> </a:t>
              </a:r>
              <a:r>
                <a:rPr sz="5400" dirty="0" err="1"/>
                <a:t>Nuevas</a:t>
              </a:r>
              <a:r>
                <a:rPr sz="5400" dirty="0"/>
                <a:t> y </a:t>
              </a:r>
              <a:r>
                <a:rPr sz="5400" dirty="0" err="1"/>
                <a:t>costosas</a:t>
              </a:r>
              <a:r>
                <a:rPr sz="5400" dirty="0"/>
                <a:t> </a:t>
              </a:r>
              <a:r>
                <a:rPr sz="5400" dirty="0" err="1"/>
                <a:t>tecnologías</a:t>
              </a:r>
              <a:endParaRPr sz="5400" dirty="0"/>
            </a:p>
            <a:p>
              <a:pPr marL="228600" indent="-228600" algn="l">
                <a:buSzPct val="100000"/>
                <a:buChar char="-"/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sz="5400" dirty="0"/>
                <a:t> </a:t>
              </a:r>
              <a:r>
                <a:rPr sz="5400" dirty="0" err="1"/>
                <a:t>Nuevas</a:t>
              </a:r>
              <a:r>
                <a:rPr sz="5400" dirty="0"/>
                <a:t> </a:t>
              </a:r>
              <a:r>
                <a:rPr sz="5400" dirty="0" err="1"/>
                <a:t>demandas</a:t>
              </a:r>
              <a:r>
                <a:rPr sz="5400" dirty="0"/>
                <a:t> </a:t>
              </a:r>
              <a:r>
                <a:rPr sz="5400" dirty="0" err="1"/>
                <a:t>sociales</a:t>
              </a:r>
              <a:endParaRPr sz="5400" dirty="0"/>
            </a:p>
          </p:txBody>
        </p:sp>
      </p:grpSp>
      <p:sp>
        <p:nvSpPr>
          <p:cNvPr id="17" name="Marcador de número de diapositiva 16">
            <a:extLst>
              <a:ext uri="{FF2B5EF4-FFF2-40B4-BE49-F238E27FC236}">
                <a16:creationId xmlns:a16="http://schemas.microsoft.com/office/drawing/2014/main" id="{4DA591FD-ABBE-53A6-1B45-96B75E222DB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t>13</a:t>
            </a:fld>
            <a:endParaRPr lang="es-ES"/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89D6D042-86FF-EE4A-4518-4BF4161DC830}"/>
              </a:ext>
            </a:extLst>
          </p:cNvPr>
          <p:cNvGrpSpPr/>
          <p:nvPr/>
        </p:nvGrpSpPr>
        <p:grpSpPr>
          <a:xfrm>
            <a:off x="592859" y="4073264"/>
            <a:ext cx="13303657" cy="2676470"/>
            <a:chOff x="592859" y="4073264"/>
            <a:chExt cx="13303657" cy="2676470"/>
          </a:xfrm>
        </p:grpSpPr>
        <p:grpSp>
          <p:nvGrpSpPr>
            <p:cNvPr id="8" name="Agrupar">
              <a:extLst>
                <a:ext uri="{FF2B5EF4-FFF2-40B4-BE49-F238E27FC236}">
                  <a16:creationId xmlns:a16="http://schemas.microsoft.com/office/drawing/2014/main" id="{2E3E01F8-A969-53CC-F414-CDD9666180F4}"/>
                </a:ext>
              </a:extLst>
            </p:cNvPr>
            <p:cNvGrpSpPr/>
            <p:nvPr/>
          </p:nvGrpSpPr>
          <p:grpSpPr>
            <a:xfrm>
              <a:off x="3576794" y="4274752"/>
              <a:ext cx="10319722" cy="2273494"/>
              <a:chOff x="0" y="0"/>
              <a:chExt cx="12786236" cy="2732152"/>
            </a:xfrm>
          </p:grpSpPr>
          <p:pic>
            <p:nvPicPr>
              <p:cNvPr id="9" name="vídeo-pegado.png" descr="vídeo-pegado.png">
                <a:extLst>
                  <a:ext uri="{FF2B5EF4-FFF2-40B4-BE49-F238E27FC236}">
                    <a16:creationId xmlns:a16="http://schemas.microsoft.com/office/drawing/2014/main" id="{AEFBCD13-E6B7-1050-3041-8FEB6C4C40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2201205"/>
                <a:ext cx="12786237" cy="53094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0" name="vídeo-pegado.png" descr="vídeo-pegado.png">
                <a:extLst>
                  <a:ext uri="{FF2B5EF4-FFF2-40B4-BE49-F238E27FC236}">
                    <a16:creationId xmlns:a16="http://schemas.microsoft.com/office/drawing/2014/main" id="{DCCDC515-3373-232A-9801-A91D96A180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5157" y="0"/>
                <a:ext cx="6468476" cy="213844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F3F57BFA-C1D4-2A7E-34EF-920494F08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859" y="4073264"/>
              <a:ext cx="2412593" cy="2676470"/>
            </a:xfrm>
            <a:prstGeom prst="rect">
              <a:avLst/>
            </a:prstGeom>
          </p:spPr>
        </p:pic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712B07AB-E793-0AA4-B10E-A08B6D54532D}"/>
              </a:ext>
            </a:extLst>
          </p:cNvPr>
          <p:cNvGrpSpPr/>
          <p:nvPr/>
        </p:nvGrpSpPr>
        <p:grpSpPr>
          <a:xfrm>
            <a:off x="592859" y="7489321"/>
            <a:ext cx="12757244" cy="2908300"/>
            <a:chOff x="592859" y="8335218"/>
            <a:chExt cx="12757244" cy="2908300"/>
          </a:xfrm>
        </p:grpSpPr>
        <p:grpSp>
          <p:nvGrpSpPr>
            <p:cNvPr id="11" name="Agrupar">
              <a:extLst>
                <a:ext uri="{FF2B5EF4-FFF2-40B4-BE49-F238E27FC236}">
                  <a16:creationId xmlns:a16="http://schemas.microsoft.com/office/drawing/2014/main" id="{1488FFD7-8CF2-3FBE-8207-06427C1DFDA6}"/>
                </a:ext>
              </a:extLst>
            </p:cNvPr>
            <p:cNvGrpSpPr/>
            <p:nvPr/>
          </p:nvGrpSpPr>
          <p:grpSpPr>
            <a:xfrm>
              <a:off x="3576794" y="8633246"/>
              <a:ext cx="9773309" cy="2610271"/>
              <a:chOff x="0" y="0"/>
              <a:chExt cx="11051954" cy="2759473"/>
            </a:xfrm>
          </p:grpSpPr>
          <p:pic>
            <p:nvPicPr>
              <p:cNvPr id="12" name="vídeo-pegado.png" descr="vídeo-pegado.png">
                <a:extLst>
                  <a:ext uri="{FF2B5EF4-FFF2-40B4-BE49-F238E27FC236}">
                    <a16:creationId xmlns:a16="http://schemas.microsoft.com/office/drawing/2014/main" id="{7232AB1B-D02C-83FD-6CE4-20C9241F88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0" y="1560716"/>
                <a:ext cx="11051955" cy="119875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3" name="vídeo-pegado.png" descr="vídeo-pegado.png">
                <a:extLst>
                  <a:ext uri="{FF2B5EF4-FFF2-40B4-BE49-F238E27FC236}">
                    <a16:creationId xmlns:a16="http://schemas.microsoft.com/office/drawing/2014/main" id="{FD777A8E-13A6-D046-8D40-CE504B6092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5401" y="0"/>
                <a:ext cx="7662415" cy="159382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C39C1875-D2CC-4169-62AB-A2EAA1F3B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2859" y="8335218"/>
              <a:ext cx="2235200" cy="2908300"/>
            </a:xfrm>
            <a:prstGeom prst="rect">
              <a:avLst/>
            </a:prstGeom>
          </p:spPr>
        </p:pic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F0CE4845-5F4D-EC95-F6CA-00BCCF640831}"/>
              </a:ext>
            </a:extLst>
          </p:cNvPr>
          <p:cNvGrpSpPr/>
          <p:nvPr/>
        </p:nvGrpSpPr>
        <p:grpSpPr>
          <a:xfrm>
            <a:off x="592859" y="10664295"/>
            <a:ext cx="8313702" cy="2916580"/>
            <a:chOff x="592859" y="10664295"/>
            <a:chExt cx="8313702" cy="2916580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286B13D7-0993-695C-433C-0C4A638388B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92859" y="10741422"/>
              <a:ext cx="2323896" cy="2458852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64897C87-1AAA-663F-1F03-9BE9850C2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845613" y="10664295"/>
              <a:ext cx="4060948" cy="2916580"/>
            </a:xfrm>
            <a:prstGeom prst="rect">
              <a:avLst/>
            </a:prstGeom>
          </p:spPr>
        </p:pic>
      </p:grpSp>
      <p:sp>
        <p:nvSpPr>
          <p:cNvPr id="7" name="CuadroTexto 6">
            <a:extLst>
              <a:ext uri="{FF2B5EF4-FFF2-40B4-BE49-F238E27FC236}">
                <a16:creationId xmlns:a16="http://schemas.microsoft.com/office/drawing/2014/main" id="{4F675FCA-F7A9-7935-D993-224B0A5E7043}"/>
              </a:ext>
            </a:extLst>
          </p:cNvPr>
          <p:cNvSpPr txBox="1"/>
          <p:nvPr/>
        </p:nvSpPr>
        <p:spPr>
          <a:xfrm>
            <a:off x="12490894" y="14769244"/>
            <a:ext cx="144334" cy="636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32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15134468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A55527-3F08-54B9-4DC7-10700E6B5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>
                <a:latin typeface="Calibri" panose="020F0502020204030204" pitchFamily="34" charset="0"/>
                <a:cs typeface="Calibri" panose="020F0502020204030204" pitchFamily="34" charset="0"/>
              </a:rPr>
              <a:t>Ha habido un gran inmovilismo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67F039A-C483-54C7-892D-D0059942FEE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t>14</a:t>
            </a:fld>
            <a:endParaRPr lang="es-ES"/>
          </a:p>
        </p:txBody>
      </p:sp>
      <p:grpSp>
        <p:nvGrpSpPr>
          <p:cNvPr id="5" name="Agrupar">
            <a:extLst>
              <a:ext uri="{FF2B5EF4-FFF2-40B4-BE49-F238E27FC236}">
                <a16:creationId xmlns:a16="http://schemas.microsoft.com/office/drawing/2014/main" id="{E8DB27A5-7BD4-3840-7833-67806A4081CB}"/>
              </a:ext>
            </a:extLst>
          </p:cNvPr>
          <p:cNvGrpSpPr/>
          <p:nvPr/>
        </p:nvGrpSpPr>
        <p:grpSpPr>
          <a:xfrm>
            <a:off x="1686362" y="3431648"/>
            <a:ext cx="20649086" cy="2441402"/>
            <a:chOff x="0" y="0"/>
            <a:chExt cx="20649085" cy="2441400"/>
          </a:xfrm>
        </p:grpSpPr>
        <p:sp>
          <p:nvSpPr>
            <p:cNvPr id="6" name="Rectángulo redondeado">
              <a:extLst>
                <a:ext uri="{FF2B5EF4-FFF2-40B4-BE49-F238E27FC236}">
                  <a16:creationId xmlns:a16="http://schemas.microsoft.com/office/drawing/2014/main" id="{47C82EA5-7830-0034-6739-456AF473EA13}"/>
                </a:ext>
              </a:extLst>
            </p:cNvPr>
            <p:cNvSpPr/>
            <p:nvPr/>
          </p:nvSpPr>
          <p:spPr>
            <a:xfrm>
              <a:off x="0" y="0"/>
              <a:ext cx="20649086" cy="2441401"/>
            </a:xfrm>
            <a:prstGeom prst="roundRect">
              <a:avLst>
                <a:gd name="adj" fmla="val 10534"/>
              </a:avLst>
            </a:prstGeom>
            <a:solidFill>
              <a:srgbClr val="FFFFFF"/>
            </a:solidFill>
            <a:ln w="254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" name="A partir de las reformas de los años 80’, el sistema mostró un gan inmovilismo, en particular en dos temas:…">
              <a:extLst>
                <a:ext uri="{FF2B5EF4-FFF2-40B4-BE49-F238E27FC236}">
                  <a16:creationId xmlns:a16="http://schemas.microsoft.com/office/drawing/2014/main" id="{19C0BDC7-8AD2-D2B0-ECB6-7BE983A950D9}"/>
                </a:ext>
              </a:extLst>
            </p:cNvPr>
            <p:cNvSpPr txBox="1"/>
            <p:nvPr/>
          </p:nvSpPr>
          <p:spPr>
            <a:xfrm>
              <a:off x="578005" y="38092"/>
              <a:ext cx="17623831" cy="21240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t>A </a:t>
              </a:r>
              <a:r>
                <a:rPr err="1"/>
                <a:t>partir</a:t>
              </a:r>
              <a:r>
                <a:t> de las </a:t>
              </a:r>
              <a:r>
                <a:rPr err="1"/>
                <a:t>reformas</a:t>
              </a:r>
              <a:r>
                <a:t> de </a:t>
              </a:r>
              <a:r>
                <a:rPr err="1"/>
                <a:t>los</a:t>
              </a:r>
              <a:r>
                <a:t> </a:t>
              </a:r>
              <a:r>
                <a:rPr err="1"/>
                <a:t>años</a:t>
              </a:r>
              <a:r>
                <a:t> 80’, </a:t>
              </a:r>
              <a:r>
                <a:rPr err="1"/>
                <a:t>el</a:t>
              </a:r>
              <a:r>
                <a:t> </a:t>
              </a:r>
              <a:r>
                <a:rPr err="1"/>
                <a:t>sistema</a:t>
              </a:r>
              <a:r>
                <a:t> </a:t>
              </a:r>
              <a:r>
                <a:rPr err="1"/>
                <a:t>mostró</a:t>
              </a:r>
              <a:r>
                <a:t> un </a:t>
              </a:r>
              <a:r>
                <a:rPr err="1"/>
                <a:t>gan</a:t>
              </a:r>
              <a:r>
                <a:t> </a:t>
              </a:r>
              <a:r>
                <a:rPr err="1"/>
                <a:t>inmovilismo</a:t>
              </a:r>
              <a:r>
                <a:t>, </a:t>
              </a:r>
              <a:r>
                <a:rPr err="1"/>
                <a:t>en</a:t>
              </a:r>
              <a:r>
                <a:t> particular </a:t>
              </a:r>
              <a:r>
                <a:rPr err="1"/>
                <a:t>en</a:t>
              </a:r>
              <a:r>
                <a:t> dos </a:t>
              </a:r>
              <a:r>
                <a:rPr err="1"/>
                <a:t>temas</a:t>
              </a:r>
              <a:r>
                <a:t>:</a:t>
              </a:r>
            </a:p>
            <a:p>
              <a:pPr algn="l"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  <a:p>
              <a:pPr marL="228600" indent="-228600" algn="l">
                <a:buSzPct val="100000"/>
                <a:buChar char="✦"/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t> </a:t>
              </a:r>
              <a:r>
                <a:rPr err="1"/>
                <a:t>Modelo</a:t>
              </a:r>
              <a:r>
                <a:t> de </a:t>
              </a:r>
              <a:r>
                <a:rPr err="1"/>
                <a:t>gestión</a:t>
              </a:r>
              <a:endParaRPr/>
            </a:p>
            <a:p>
              <a:pPr marL="228600" indent="-228600" algn="l">
                <a:buSzPct val="100000"/>
                <a:buChar char="✦"/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t> </a:t>
              </a:r>
              <a:r>
                <a:rPr err="1"/>
                <a:t>Régimen</a:t>
              </a:r>
              <a:r>
                <a:t> de personal</a:t>
              </a:r>
            </a:p>
          </p:txBody>
        </p:sp>
      </p:grpSp>
      <p:grpSp>
        <p:nvGrpSpPr>
          <p:cNvPr id="8" name="Agrupar">
            <a:extLst>
              <a:ext uri="{FF2B5EF4-FFF2-40B4-BE49-F238E27FC236}">
                <a16:creationId xmlns:a16="http://schemas.microsoft.com/office/drawing/2014/main" id="{249FC187-595B-958C-78D4-720961F8181B}"/>
              </a:ext>
            </a:extLst>
          </p:cNvPr>
          <p:cNvGrpSpPr/>
          <p:nvPr/>
        </p:nvGrpSpPr>
        <p:grpSpPr>
          <a:xfrm>
            <a:off x="1580924" y="6756393"/>
            <a:ext cx="9442242" cy="4250426"/>
            <a:chOff x="0" y="-92534"/>
            <a:chExt cx="9442240" cy="4250424"/>
          </a:xfrm>
        </p:grpSpPr>
        <p:sp>
          <p:nvSpPr>
            <p:cNvPr id="9" name="Rectángulo redondeado">
              <a:extLst>
                <a:ext uri="{FF2B5EF4-FFF2-40B4-BE49-F238E27FC236}">
                  <a16:creationId xmlns:a16="http://schemas.microsoft.com/office/drawing/2014/main" id="{DFF4E349-6E5B-819A-B9A9-84CE2BA30C77}"/>
                </a:ext>
              </a:extLst>
            </p:cNvPr>
            <p:cNvSpPr/>
            <p:nvPr/>
          </p:nvSpPr>
          <p:spPr>
            <a:xfrm>
              <a:off x="0" y="0"/>
              <a:ext cx="9442240" cy="4157890"/>
            </a:xfrm>
            <a:prstGeom prst="roundRect">
              <a:avLst>
                <a:gd name="adj" fmla="val 4582"/>
              </a:avLst>
            </a:prstGeom>
            <a:solidFill>
              <a:srgbClr val="FFFFFF"/>
            </a:solidFill>
            <a:ln w="25400" cap="flat">
              <a:solidFill>
                <a:srgbClr val="0433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0" name="Nos creímos eso de que teníamos el mejor…">
              <a:extLst>
                <a:ext uri="{FF2B5EF4-FFF2-40B4-BE49-F238E27FC236}">
                  <a16:creationId xmlns:a16="http://schemas.microsoft.com/office/drawing/2014/main" id="{E3D9E7FC-13F8-1898-9CF6-D43FDF72F4EF}"/>
                </a:ext>
              </a:extLst>
            </p:cNvPr>
            <p:cNvSpPr txBox="1"/>
            <p:nvPr/>
          </p:nvSpPr>
          <p:spPr>
            <a:xfrm>
              <a:off x="493745" y="-92534"/>
              <a:ext cx="8777813" cy="30989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/>
            <a:p>
              <a:pPr algn="l"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dirty="0"/>
                <a:t>Nos </a:t>
              </a:r>
              <a:r>
                <a:rPr dirty="0" err="1"/>
                <a:t>creímos</a:t>
              </a:r>
              <a:r>
                <a:rPr dirty="0"/>
                <a:t> </a:t>
              </a:r>
              <a:r>
                <a:rPr dirty="0" err="1"/>
                <a:t>eso</a:t>
              </a:r>
              <a:r>
                <a:rPr dirty="0"/>
                <a:t> de que </a:t>
              </a:r>
              <a:r>
                <a:rPr dirty="0" err="1"/>
                <a:t>teníamos</a:t>
              </a:r>
              <a:r>
                <a:rPr dirty="0"/>
                <a:t> </a:t>
              </a:r>
              <a:r>
                <a:rPr dirty="0" err="1"/>
                <a:t>el</a:t>
              </a:r>
              <a:r>
                <a:rPr dirty="0"/>
                <a:t> </a:t>
              </a:r>
              <a:r>
                <a:rPr dirty="0" err="1"/>
                <a:t>mejor</a:t>
              </a:r>
              <a:endParaRPr dirty="0"/>
            </a:p>
            <a:p>
              <a:pPr algn="l"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dirty="0" err="1"/>
                <a:t>sistema</a:t>
              </a:r>
              <a:r>
                <a:rPr dirty="0"/>
                <a:t> </a:t>
              </a:r>
              <a:r>
                <a:rPr dirty="0" err="1"/>
                <a:t>sanitario</a:t>
              </a:r>
              <a:r>
                <a:rPr dirty="0"/>
                <a:t> del </a:t>
              </a:r>
              <a:r>
                <a:rPr dirty="0" err="1"/>
                <a:t>mundo</a:t>
              </a:r>
              <a:endParaRPr dirty="0"/>
            </a:p>
            <a:p>
              <a:pPr algn="l"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 dirty="0"/>
            </a:p>
            <a:p>
              <a:pPr algn="l">
                <a:defRPr i="1">
                  <a:solidFill>
                    <a:srgbClr val="0433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sz="4800" b="1" dirty="0"/>
                <a:t>“Si </a:t>
              </a:r>
              <a:r>
                <a:rPr sz="4800" b="1" dirty="0" err="1"/>
                <a:t>todo</a:t>
              </a:r>
              <a:r>
                <a:rPr sz="4800" b="1" dirty="0"/>
                <a:t> </a:t>
              </a:r>
              <a:r>
                <a:rPr sz="4800" b="1" dirty="0" err="1"/>
                <a:t>está</a:t>
              </a:r>
              <a:r>
                <a:rPr sz="4800" b="1" dirty="0"/>
                <a:t> tan bien, ¿para </a:t>
              </a:r>
              <a:r>
                <a:rPr sz="4800" b="1" dirty="0" err="1"/>
                <a:t>qué</a:t>
              </a:r>
              <a:r>
                <a:rPr sz="4800" b="1" dirty="0"/>
                <a:t> </a:t>
              </a:r>
              <a:r>
                <a:rPr sz="4800" b="1" dirty="0" err="1"/>
                <a:t>hacer</a:t>
              </a:r>
              <a:r>
                <a:rPr sz="4800" b="1" dirty="0"/>
                <a:t> </a:t>
              </a:r>
              <a:r>
                <a:rPr sz="4800" b="1" dirty="0" err="1"/>
                <a:t>cambios</a:t>
              </a:r>
              <a:r>
                <a:rPr sz="4800" b="1" dirty="0"/>
                <a:t>”</a:t>
              </a:r>
            </a:p>
          </p:txBody>
        </p:sp>
      </p:grpSp>
      <p:grpSp>
        <p:nvGrpSpPr>
          <p:cNvPr id="11" name="Agrupar">
            <a:extLst>
              <a:ext uri="{FF2B5EF4-FFF2-40B4-BE49-F238E27FC236}">
                <a16:creationId xmlns:a16="http://schemas.microsoft.com/office/drawing/2014/main" id="{32196F11-F160-B3B7-0AE1-03756DCD2933}"/>
              </a:ext>
            </a:extLst>
          </p:cNvPr>
          <p:cNvGrpSpPr/>
          <p:nvPr/>
        </p:nvGrpSpPr>
        <p:grpSpPr>
          <a:xfrm>
            <a:off x="11698254" y="6688200"/>
            <a:ext cx="11085806" cy="4379529"/>
            <a:chOff x="0" y="-99816"/>
            <a:chExt cx="11085805" cy="4379527"/>
          </a:xfrm>
        </p:grpSpPr>
        <p:sp>
          <p:nvSpPr>
            <p:cNvPr id="12" name="Rectángulo redondeado">
              <a:extLst>
                <a:ext uri="{FF2B5EF4-FFF2-40B4-BE49-F238E27FC236}">
                  <a16:creationId xmlns:a16="http://schemas.microsoft.com/office/drawing/2014/main" id="{9113C35E-CFD8-E06C-A489-962DE381BC08}"/>
                </a:ext>
              </a:extLst>
            </p:cNvPr>
            <p:cNvSpPr/>
            <p:nvPr/>
          </p:nvSpPr>
          <p:spPr>
            <a:xfrm>
              <a:off x="0" y="0"/>
              <a:ext cx="10641628" cy="4279711"/>
            </a:xfrm>
            <a:prstGeom prst="roundRect">
              <a:avLst>
                <a:gd name="adj" fmla="val 4451"/>
              </a:avLst>
            </a:prstGeom>
            <a:solidFill>
              <a:srgbClr val="FFFFFF"/>
            </a:solidFill>
            <a:ln w="25400" cap="flat">
              <a:solidFill>
                <a:srgbClr val="0433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3" name="Las transferencias coincidieron con una pérdida de liderazgo del Ministerio de Sanidad, incapaz de abordar o plantear las grandes reformas necesarias…">
              <a:extLst>
                <a:ext uri="{FF2B5EF4-FFF2-40B4-BE49-F238E27FC236}">
                  <a16:creationId xmlns:a16="http://schemas.microsoft.com/office/drawing/2014/main" id="{F326483F-0EE3-4A58-209D-146B084F3160}"/>
                </a:ext>
              </a:extLst>
            </p:cNvPr>
            <p:cNvSpPr txBox="1"/>
            <p:nvPr/>
          </p:nvSpPr>
          <p:spPr>
            <a:xfrm>
              <a:off x="444177" y="-99816"/>
              <a:ext cx="10641628" cy="43300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/>
            <a:p>
              <a:pPr algn="l"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dirty="0"/>
                <a:t>Las </a:t>
              </a:r>
              <a:r>
                <a:rPr dirty="0" err="1"/>
                <a:t>transferencias</a:t>
              </a:r>
              <a:r>
                <a:rPr dirty="0"/>
                <a:t> </a:t>
              </a:r>
              <a:r>
                <a:rPr dirty="0" err="1"/>
                <a:t>coincidieron</a:t>
              </a:r>
              <a:r>
                <a:rPr dirty="0"/>
                <a:t> con </a:t>
              </a:r>
              <a:r>
                <a:rPr dirty="0" err="1"/>
                <a:t>una</a:t>
              </a:r>
              <a:r>
                <a:rPr dirty="0"/>
                <a:t> </a:t>
              </a:r>
              <a:r>
                <a:rPr dirty="0" err="1"/>
                <a:t>pérdida</a:t>
              </a:r>
              <a:r>
                <a:rPr dirty="0"/>
                <a:t> de </a:t>
              </a:r>
              <a:r>
                <a:rPr dirty="0" err="1"/>
                <a:t>liderazgo</a:t>
              </a:r>
              <a:r>
                <a:rPr dirty="0"/>
                <a:t> del </a:t>
              </a:r>
              <a:r>
                <a:rPr dirty="0" err="1"/>
                <a:t>Ministerio</a:t>
              </a:r>
              <a:r>
                <a:rPr dirty="0"/>
                <a:t> de Sanidad, </a:t>
              </a:r>
              <a:r>
                <a:rPr dirty="0" err="1"/>
                <a:t>incapaz</a:t>
              </a:r>
              <a:r>
                <a:rPr dirty="0"/>
                <a:t> de </a:t>
              </a:r>
              <a:r>
                <a:rPr dirty="0" err="1"/>
                <a:t>abordar</a:t>
              </a:r>
              <a:r>
                <a:rPr dirty="0"/>
                <a:t> o </a:t>
              </a:r>
              <a:r>
                <a:rPr dirty="0" err="1"/>
                <a:t>plantear</a:t>
              </a:r>
              <a:r>
                <a:rPr dirty="0"/>
                <a:t> las </a:t>
              </a:r>
              <a:r>
                <a:rPr dirty="0" err="1"/>
                <a:t>grandes</a:t>
              </a:r>
              <a:r>
                <a:rPr dirty="0"/>
                <a:t> </a:t>
              </a:r>
              <a:r>
                <a:rPr dirty="0" err="1"/>
                <a:t>reformas</a:t>
              </a:r>
              <a:r>
                <a:rPr dirty="0"/>
                <a:t> </a:t>
              </a:r>
              <a:r>
                <a:rPr dirty="0" err="1"/>
                <a:t>necesarias</a:t>
              </a:r>
              <a:endParaRPr dirty="0"/>
            </a:p>
            <a:p>
              <a:pPr algn="l"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 dirty="0"/>
            </a:p>
            <a:p>
              <a:pPr algn="l">
                <a:defRPr i="1">
                  <a:solidFill>
                    <a:srgbClr val="0433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sz="4800" b="1" dirty="0"/>
                <a:t>“Todo </a:t>
              </a:r>
              <a:r>
                <a:rPr sz="4800" b="1" dirty="0" err="1"/>
                <a:t>está</a:t>
              </a:r>
              <a:r>
                <a:rPr sz="4800" b="1" dirty="0"/>
                <a:t> </a:t>
              </a:r>
              <a:r>
                <a:rPr sz="4800" b="1" dirty="0" err="1"/>
                <a:t>transferido</a:t>
              </a:r>
              <a:r>
                <a:rPr sz="4800" b="1" dirty="0"/>
                <a:t>, luego no </a:t>
              </a:r>
              <a:r>
                <a:rPr sz="4800" b="1" dirty="0" err="1"/>
                <a:t>hace</a:t>
              </a:r>
              <a:r>
                <a:rPr sz="4800" b="1" dirty="0"/>
                <a:t> </a:t>
              </a:r>
              <a:r>
                <a:rPr sz="4800" b="1" dirty="0" err="1"/>
                <a:t>falta</a:t>
              </a:r>
              <a:r>
                <a:rPr sz="4800" b="1" dirty="0"/>
                <a:t> </a:t>
              </a:r>
              <a:r>
                <a:rPr sz="4800" b="1" dirty="0" err="1"/>
                <a:t>impulsar</a:t>
              </a:r>
              <a:r>
                <a:rPr sz="4800" b="1" dirty="0"/>
                <a:t> </a:t>
              </a:r>
              <a:r>
                <a:rPr sz="4800" b="1" dirty="0" err="1"/>
                <a:t>reformas</a:t>
              </a:r>
              <a:r>
                <a:rPr sz="4800" b="1" dirty="0"/>
                <a:t> a </a:t>
              </a:r>
              <a:r>
                <a:rPr sz="4800" b="1" dirty="0" err="1"/>
                <a:t>nivel</a:t>
              </a:r>
              <a:r>
                <a:rPr sz="4800" b="1" dirty="0"/>
                <a:t> </a:t>
              </a:r>
              <a:r>
                <a:rPr sz="4800" b="1" dirty="0" err="1"/>
                <a:t>nacional</a:t>
              </a:r>
              <a:r>
                <a:rPr sz="4800" b="1" dirty="0"/>
                <a:t> con un </a:t>
              </a:r>
              <a:r>
                <a:rPr sz="4800" b="1" dirty="0" err="1"/>
                <a:t>planteamiento</a:t>
              </a:r>
              <a:r>
                <a:rPr sz="4800" b="1" dirty="0"/>
                <a:t> de </a:t>
              </a:r>
              <a:r>
                <a:rPr sz="4800" b="1" dirty="0" err="1"/>
                <a:t>sistema</a:t>
              </a:r>
              <a:r>
                <a:rPr sz="4800" b="1" dirty="0"/>
                <a:t>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529961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dvAuto="0"/>
      <p:bldP spid="8" grpId="0" animBg="1" advAuto="0"/>
      <p:bldP spid="11" grpId="0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E9CC65-D272-C75B-2C07-2F9C97A35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7561" y="1232296"/>
            <a:ext cx="19771393" cy="1714501"/>
          </a:xfrm>
        </p:spPr>
        <p:txBody>
          <a:bodyPr>
            <a:normAutofit fontScale="90000"/>
          </a:bodyPr>
          <a:lstStyle/>
          <a:p>
            <a:r>
              <a:rPr lang="es-ES_tradnl" b="1" dirty="0">
                <a:latin typeface="Calibri" panose="020F0502020204030204" pitchFamily="34" charset="0"/>
                <a:cs typeface="Calibri" panose="020F0502020204030204" pitchFamily="34" charset="0"/>
              </a:rPr>
              <a:t>Como en el NHS, una crisis de sistema, que no de modelo</a:t>
            </a:r>
            <a:endParaRPr lang="es-ES_tradn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4BB7DC6-DC8F-64FD-ABD6-A40B83F63A4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t>15</a:t>
            </a:fld>
            <a:endParaRPr lang="es-E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E9C1245-B359-0CFC-F301-779DA37C2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11" y="3316498"/>
            <a:ext cx="10579100" cy="708300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C559F86-8ADB-2A9A-02F1-7380256045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3545" y="3513221"/>
            <a:ext cx="11529402" cy="401854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7F9214B-ED4A-2D80-C56C-AC6993FC76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2087" y="10277411"/>
            <a:ext cx="22323287" cy="256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878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E72174-A87A-3001-2BD9-3575D4463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4758" y="1125140"/>
            <a:ext cx="19322715" cy="1714501"/>
          </a:xfrm>
        </p:spPr>
        <p:txBody>
          <a:bodyPr>
            <a:normAutofit/>
          </a:bodyPr>
          <a:lstStyle/>
          <a:p>
            <a:r>
              <a:rPr lang="es-ES_tradnl" b="1" dirty="0">
                <a:latin typeface="Calibri" panose="020F0502020204030204" pitchFamily="34" charset="0"/>
                <a:cs typeface="Calibri" panose="020F0502020204030204" pitchFamily="34" charset="0"/>
              </a:rPr>
              <a:t>Incapacidad para plantear reformas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CC7B5C5-B59E-8EDD-CD9D-9B8798CD78B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t>16</a:t>
            </a:fld>
            <a:endParaRPr lang="es-ES" dirty="0"/>
          </a:p>
        </p:txBody>
      </p:sp>
      <p:grpSp>
        <p:nvGrpSpPr>
          <p:cNvPr id="5" name="Agrupar">
            <a:extLst>
              <a:ext uri="{FF2B5EF4-FFF2-40B4-BE49-F238E27FC236}">
                <a16:creationId xmlns:a16="http://schemas.microsoft.com/office/drawing/2014/main" id="{278EF180-511C-4B72-0925-32E37B248DA1}"/>
              </a:ext>
            </a:extLst>
          </p:cNvPr>
          <p:cNvGrpSpPr/>
          <p:nvPr/>
        </p:nvGrpSpPr>
        <p:grpSpPr>
          <a:xfrm>
            <a:off x="2319199" y="3233119"/>
            <a:ext cx="14133914" cy="1270001"/>
            <a:chOff x="0" y="0"/>
            <a:chExt cx="14133913" cy="1270000"/>
          </a:xfrm>
        </p:grpSpPr>
        <p:sp>
          <p:nvSpPr>
            <p:cNvPr id="6" name="Rectángulo redondeado">
              <a:extLst>
                <a:ext uri="{FF2B5EF4-FFF2-40B4-BE49-F238E27FC236}">
                  <a16:creationId xmlns:a16="http://schemas.microsoft.com/office/drawing/2014/main" id="{2E66B127-3196-572F-9E27-CD393F2F5F5B}"/>
                </a:ext>
              </a:extLst>
            </p:cNvPr>
            <p:cNvSpPr/>
            <p:nvPr/>
          </p:nvSpPr>
          <p:spPr>
            <a:xfrm>
              <a:off x="0" y="0"/>
              <a:ext cx="14133913" cy="1270000"/>
            </a:xfrm>
            <a:prstGeom prst="roundRect">
              <a:avLst>
                <a:gd name="adj" fmla="val 15000"/>
              </a:avLst>
            </a:prstGeom>
            <a:solidFill>
              <a:srgbClr val="FFFFFF"/>
            </a:solidFill>
            <a:ln w="25400" cap="flat">
              <a:solidFill>
                <a:srgbClr val="0433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  <a:latin typeface="Calibri"/>
                  <a:ea typeface="Calibri"/>
                  <a:cs typeface="Calibri"/>
                  <a:sym typeface="Calibri"/>
                </a:defRPr>
              </a:pPr>
              <a:endParaRPr dirty="0"/>
            </a:p>
          </p:txBody>
        </p:sp>
        <p:sp>
          <p:nvSpPr>
            <p:cNvPr id="7" name="Larga tradición reformista, Informe Abril, 1991">
              <a:extLst>
                <a:ext uri="{FF2B5EF4-FFF2-40B4-BE49-F238E27FC236}">
                  <a16:creationId xmlns:a16="http://schemas.microsoft.com/office/drawing/2014/main" id="{4C4F1D2A-7B01-8A6B-5A3E-3A1B5C16C56D}"/>
                </a:ext>
              </a:extLst>
            </p:cNvPr>
            <p:cNvSpPr txBox="1"/>
            <p:nvPr/>
          </p:nvSpPr>
          <p:spPr>
            <a:xfrm>
              <a:off x="296333" y="193534"/>
              <a:ext cx="11790085" cy="882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sz="4800" dirty="0"/>
                <a:t>Larga </a:t>
              </a:r>
              <a:r>
                <a:rPr sz="4800" dirty="0" err="1"/>
                <a:t>tradición</a:t>
              </a:r>
              <a:r>
                <a:rPr sz="4800" dirty="0"/>
                <a:t> </a:t>
              </a:r>
              <a:r>
                <a:rPr sz="4800" dirty="0" err="1"/>
                <a:t>reformista</a:t>
              </a:r>
              <a:r>
                <a:rPr sz="4800" dirty="0"/>
                <a:t>, </a:t>
              </a:r>
              <a:r>
                <a:rPr sz="4800" b="1" dirty="0"/>
                <a:t>Informe Abril, 1991</a:t>
              </a:r>
            </a:p>
          </p:txBody>
        </p:sp>
      </p:grpSp>
      <p:grpSp>
        <p:nvGrpSpPr>
          <p:cNvPr id="8" name="Agrupar">
            <a:extLst>
              <a:ext uri="{FF2B5EF4-FFF2-40B4-BE49-F238E27FC236}">
                <a16:creationId xmlns:a16="http://schemas.microsoft.com/office/drawing/2014/main" id="{100C448B-CB5F-501F-0E8F-16FDD53260FD}"/>
              </a:ext>
            </a:extLst>
          </p:cNvPr>
          <p:cNvGrpSpPr/>
          <p:nvPr/>
        </p:nvGrpSpPr>
        <p:grpSpPr>
          <a:xfrm>
            <a:off x="2319199" y="4780263"/>
            <a:ext cx="14161811" cy="1270000"/>
            <a:chOff x="0" y="0"/>
            <a:chExt cx="14161810" cy="1270000"/>
          </a:xfrm>
        </p:grpSpPr>
        <p:sp>
          <p:nvSpPr>
            <p:cNvPr id="9" name="Rectángulo redondeado">
              <a:extLst>
                <a:ext uri="{FF2B5EF4-FFF2-40B4-BE49-F238E27FC236}">
                  <a16:creationId xmlns:a16="http://schemas.microsoft.com/office/drawing/2014/main" id="{43123FED-37BF-7376-7A51-76B8A48A89A1}"/>
                </a:ext>
              </a:extLst>
            </p:cNvPr>
            <p:cNvSpPr/>
            <p:nvPr/>
          </p:nvSpPr>
          <p:spPr>
            <a:xfrm>
              <a:off x="0" y="0"/>
              <a:ext cx="14133913" cy="1270000"/>
            </a:xfrm>
            <a:prstGeom prst="roundRect">
              <a:avLst>
                <a:gd name="adj" fmla="val 15000"/>
              </a:avLst>
            </a:prstGeom>
            <a:solidFill>
              <a:srgbClr val="FFFFFF"/>
            </a:solidFill>
            <a:ln w="25400" cap="flat">
              <a:solidFill>
                <a:srgbClr val="0433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0" name="Otra tradición, más “esencialista”, reacia a los cambios">
              <a:extLst>
                <a:ext uri="{FF2B5EF4-FFF2-40B4-BE49-F238E27FC236}">
                  <a16:creationId xmlns:a16="http://schemas.microsoft.com/office/drawing/2014/main" id="{20627294-77F6-E81D-0F24-8C27A5A584F7}"/>
                </a:ext>
              </a:extLst>
            </p:cNvPr>
            <p:cNvSpPr txBox="1"/>
            <p:nvPr/>
          </p:nvSpPr>
          <p:spPr>
            <a:xfrm>
              <a:off x="347133" y="63359"/>
              <a:ext cx="13814677" cy="8829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sz="4800" dirty="0" err="1"/>
                <a:t>Otra</a:t>
              </a:r>
              <a:r>
                <a:rPr sz="4800" dirty="0"/>
                <a:t> </a:t>
              </a:r>
              <a:r>
                <a:rPr sz="4800" dirty="0" err="1"/>
                <a:t>tradición</a:t>
              </a:r>
              <a:r>
                <a:rPr sz="4800" dirty="0"/>
                <a:t>, </a:t>
              </a:r>
              <a:r>
                <a:rPr sz="4800" dirty="0" err="1"/>
                <a:t>más</a:t>
              </a:r>
              <a:r>
                <a:rPr sz="4800" dirty="0"/>
                <a:t> </a:t>
              </a:r>
              <a:r>
                <a:rPr sz="4800" b="1" dirty="0"/>
                <a:t>“</a:t>
              </a:r>
              <a:r>
                <a:rPr sz="4800" b="1" dirty="0" err="1"/>
                <a:t>esencialista</a:t>
              </a:r>
              <a:r>
                <a:rPr sz="4800" b="1" dirty="0"/>
                <a:t>”</a:t>
              </a:r>
              <a:r>
                <a:rPr lang="es-ES" sz="4800" dirty="0"/>
                <a:t>,</a:t>
              </a:r>
              <a:r>
                <a:rPr sz="4800" b="1" dirty="0"/>
                <a:t> </a:t>
              </a:r>
              <a:r>
                <a:rPr sz="4800" dirty="0" err="1"/>
                <a:t>reacia</a:t>
              </a:r>
              <a:r>
                <a:rPr sz="4800" dirty="0"/>
                <a:t> a </a:t>
              </a:r>
              <a:r>
                <a:rPr sz="4800" dirty="0" err="1"/>
                <a:t>los</a:t>
              </a:r>
              <a:r>
                <a:rPr sz="4800" dirty="0"/>
                <a:t> </a:t>
              </a:r>
              <a:r>
                <a:rPr sz="4800" dirty="0" err="1"/>
                <a:t>cambios</a:t>
              </a:r>
              <a:endParaRPr sz="4800" dirty="0"/>
            </a:p>
          </p:txBody>
        </p:sp>
      </p:grpSp>
      <p:grpSp>
        <p:nvGrpSpPr>
          <p:cNvPr id="11" name="Agrupar">
            <a:extLst>
              <a:ext uri="{FF2B5EF4-FFF2-40B4-BE49-F238E27FC236}">
                <a16:creationId xmlns:a16="http://schemas.microsoft.com/office/drawing/2014/main" id="{65198E91-6991-7B8D-DEF0-341C4C73BA96}"/>
              </a:ext>
            </a:extLst>
          </p:cNvPr>
          <p:cNvGrpSpPr/>
          <p:nvPr/>
        </p:nvGrpSpPr>
        <p:grpSpPr>
          <a:xfrm>
            <a:off x="2319199" y="7388994"/>
            <a:ext cx="4568923" cy="1727059"/>
            <a:chOff x="0" y="0"/>
            <a:chExt cx="4568922" cy="1727058"/>
          </a:xfrm>
        </p:grpSpPr>
        <p:sp>
          <p:nvSpPr>
            <p:cNvPr id="12" name="Rectángulo redondeado">
              <a:extLst>
                <a:ext uri="{FF2B5EF4-FFF2-40B4-BE49-F238E27FC236}">
                  <a16:creationId xmlns:a16="http://schemas.microsoft.com/office/drawing/2014/main" id="{9C8F1191-1AF6-9A66-4494-EDC755EBA057}"/>
                </a:ext>
              </a:extLst>
            </p:cNvPr>
            <p:cNvSpPr/>
            <p:nvPr/>
          </p:nvSpPr>
          <p:spPr>
            <a:xfrm>
              <a:off x="0" y="0"/>
              <a:ext cx="4568921" cy="1727058"/>
            </a:xfrm>
            <a:prstGeom prst="roundRect">
              <a:avLst>
                <a:gd name="adj" fmla="val 15000"/>
              </a:avLst>
            </a:prstGeom>
            <a:solidFill>
              <a:schemeClr val="accent1">
                <a:hueOff val="-113918"/>
                <a:satOff val="19024"/>
                <a:lumOff val="19749"/>
                <a:alpha val="45370"/>
              </a:schemeClr>
            </a:solidFill>
            <a:ln w="25400" cap="flat">
              <a:solidFill>
                <a:srgbClr val="0433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</a:defRPr>
              </a:pPr>
              <a:endParaRPr/>
            </a:p>
          </p:txBody>
        </p:sp>
        <p:sp>
          <p:nvSpPr>
            <p:cNvPr id="13" name="Todos los problemas vienen de los recortes, 2010-2013">
              <a:extLst>
                <a:ext uri="{FF2B5EF4-FFF2-40B4-BE49-F238E27FC236}">
                  <a16:creationId xmlns:a16="http://schemas.microsoft.com/office/drawing/2014/main" id="{9FF68FDE-5716-8DED-D200-53E572BD0313}"/>
                </a:ext>
              </a:extLst>
            </p:cNvPr>
            <p:cNvSpPr txBox="1"/>
            <p:nvPr/>
          </p:nvSpPr>
          <p:spPr>
            <a:xfrm>
              <a:off x="305055" y="7628"/>
              <a:ext cx="4263867" cy="16215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/>
            <a:p>
              <a:pPr algn="l">
                <a:defRPr sz="3100"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lang="es-ES" sz="4800" dirty="0"/>
                <a:t>R</a:t>
              </a:r>
              <a:r>
                <a:rPr sz="4800" dirty="0" err="1"/>
                <a:t>ecortes</a:t>
              </a:r>
              <a:r>
                <a:rPr sz="4800" dirty="0"/>
                <a:t>, </a:t>
              </a:r>
              <a:endParaRPr lang="es-ES" sz="4800" dirty="0"/>
            </a:p>
            <a:p>
              <a:pPr algn="l">
                <a:defRPr sz="3100"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sz="4800" dirty="0"/>
                <a:t>2010-2013</a:t>
              </a:r>
            </a:p>
          </p:txBody>
        </p:sp>
      </p:grpSp>
      <p:grpSp>
        <p:nvGrpSpPr>
          <p:cNvPr id="14" name="Agrupar">
            <a:extLst>
              <a:ext uri="{FF2B5EF4-FFF2-40B4-BE49-F238E27FC236}">
                <a16:creationId xmlns:a16="http://schemas.microsoft.com/office/drawing/2014/main" id="{55F0A3D8-F9D0-2103-BD96-BB2B40BA060E}"/>
              </a:ext>
            </a:extLst>
          </p:cNvPr>
          <p:cNvGrpSpPr/>
          <p:nvPr/>
        </p:nvGrpSpPr>
        <p:grpSpPr>
          <a:xfrm>
            <a:off x="9166245" y="7396622"/>
            <a:ext cx="3990120" cy="1854594"/>
            <a:chOff x="-147722" y="0"/>
            <a:chExt cx="3990118" cy="1854593"/>
          </a:xfrm>
        </p:grpSpPr>
        <p:sp>
          <p:nvSpPr>
            <p:cNvPr id="15" name="Rectángulo redondeado">
              <a:extLst>
                <a:ext uri="{FF2B5EF4-FFF2-40B4-BE49-F238E27FC236}">
                  <a16:creationId xmlns:a16="http://schemas.microsoft.com/office/drawing/2014/main" id="{77ABC2EC-BEFB-A7C8-5781-3A9EA4F165F4}"/>
                </a:ext>
              </a:extLst>
            </p:cNvPr>
            <p:cNvSpPr/>
            <p:nvPr/>
          </p:nvSpPr>
          <p:spPr>
            <a:xfrm>
              <a:off x="0" y="0"/>
              <a:ext cx="3842396" cy="1854593"/>
            </a:xfrm>
            <a:prstGeom prst="roundRect">
              <a:avLst>
                <a:gd name="adj" fmla="val 10609"/>
              </a:avLst>
            </a:prstGeom>
            <a:solidFill>
              <a:schemeClr val="accent4">
                <a:hueOff val="254533"/>
                <a:satOff val="20019"/>
                <a:lumOff val="9426"/>
              </a:schemeClr>
            </a:solidFill>
            <a:ln w="25400" cap="flat">
              <a:solidFill>
                <a:srgbClr val="0433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</a:defRPr>
              </a:pPr>
              <a:endParaRPr/>
            </a:p>
          </p:txBody>
        </p:sp>
        <p:sp>
          <p:nvSpPr>
            <p:cNvPr id="16" name="“Privatización”">
              <a:extLst>
                <a:ext uri="{FF2B5EF4-FFF2-40B4-BE49-F238E27FC236}">
                  <a16:creationId xmlns:a16="http://schemas.microsoft.com/office/drawing/2014/main" id="{257ADB21-029E-AA86-4883-9F6FA9812076}"/>
                </a:ext>
              </a:extLst>
            </p:cNvPr>
            <p:cNvSpPr txBox="1"/>
            <p:nvPr/>
          </p:nvSpPr>
          <p:spPr>
            <a:xfrm>
              <a:off x="-147722" y="333234"/>
              <a:ext cx="3842396" cy="8829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sz="4800" dirty="0"/>
                <a:t>“</a:t>
              </a:r>
              <a:r>
                <a:rPr sz="4800" dirty="0" err="1"/>
                <a:t>Privatización</a:t>
              </a:r>
              <a:r>
                <a:rPr sz="4800" dirty="0"/>
                <a:t>”</a:t>
              </a:r>
            </a:p>
          </p:txBody>
        </p:sp>
      </p:grpSp>
      <p:grpSp>
        <p:nvGrpSpPr>
          <p:cNvPr id="17" name="Agrupar">
            <a:extLst>
              <a:ext uri="{FF2B5EF4-FFF2-40B4-BE49-F238E27FC236}">
                <a16:creationId xmlns:a16="http://schemas.microsoft.com/office/drawing/2014/main" id="{B38800B4-96AF-FE1E-987A-E9329F4147E9}"/>
              </a:ext>
            </a:extLst>
          </p:cNvPr>
          <p:cNvGrpSpPr/>
          <p:nvPr/>
        </p:nvGrpSpPr>
        <p:grpSpPr>
          <a:xfrm>
            <a:off x="15582210" y="7370370"/>
            <a:ext cx="4411760" cy="1854594"/>
            <a:chOff x="-189450" y="0"/>
            <a:chExt cx="4411758" cy="1854593"/>
          </a:xfrm>
        </p:grpSpPr>
        <p:sp>
          <p:nvSpPr>
            <p:cNvPr id="18" name="Rectángulo redondeado">
              <a:extLst>
                <a:ext uri="{FF2B5EF4-FFF2-40B4-BE49-F238E27FC236}">
                  <a16:creationId xmlns:a16="http://schemas.microsoft.com/office/drawing/2014/main" id="{911749F4-5278-89EF-7A15-AD9B76DF1956}"/>
                </a:ext>
              </a:extLst>
            </p:cNvPr>
            <p:cNvSpPr/>
            <p:nvPr/>
          </p:nvSpPr>
          <p:spPr>
            <a:xfrm>
              <a:off x="-189450" y="0"/>
              <a:ext cx="4411758" cy="1854593"/>
            </a:xfrm>
            <a:prstGeom prst="roundRect">
              <a:avLst>
                <a:gd name="adj" fmla="val 14174"/>
              </a:avLst>
            </a:prstGeom>
            <a:solidFill>
              <a:schemeClr val="accent2">
                <a:hueOff val="-602737"/>
                <a:satOff val="7170"/>
                <a:lumOff val="14117"/>
              </a:schemeClr>
            </a:solidFill>
            <a:ln w="25400" cap="flat">
              <a:solidFill>
                <a:srgbClr val="0433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</a:defRPr>
              </a:pPr>
              <a:endParaRPr/>
            </a:p>
          </p:txBody>
        </p:sp>
        <p:sp>
          <p:nvSpPr>
            <p:cNvPr id="19" name="“Transferencias”">
              <a:extLst>
                <a:ext uri="{FF2B5EF4-FFF2-40B4-BE49-F238E27FC236}">
                  <a16:creationId xmlns:a16="http://schemas.microsoft.com/office/drawing/2014/main" id="{16E9788A-1FBF-7D8B-560B-C49BCF7C8F00}"/>
                </a:ext>
              </a:extLst>
            </p:cNvPr>
            <p:cNvSpPr txBox="1"/>
            <p:nvPr/>
          </p:nvSpPr>
          <p:spPr>
            <a:xfrm>
              <a:off x="-189450" y="379129"/>
              <a:ext cx="4222308" cy="8829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sz="4800" dirty="0"/>
                <a:t>“</a:t>
              </a:r>
              <a:r>
                <a:rPr sz="4800" dirty="0" err="1"/>
                <a:t>Transferencias</a:t>
              </a:r>
              <a:r>
                <a:rPr dirty="0"/>
                <a:t>”</a:t>
              </a:r>
            </a:p>
          </p:txBody>
        </p:sp>
      </p:grpSp>
      <p:grpSp>
        <p:nvGrpSpPr>
          <p:cNvPr id="20" name="Agrupar">
            <a:extLst>
              <a:ext uri="{FF2B5EF4-FFF2-40B4-BE49-F238E27FC236}">
                <a16:creationId xmlns:a16="http://schemas.microsoft.com/office/drawing/2014/main" id="{F3D8FB1B-BD5E-62A6-8D4B-BE57D9C3D714}"/>
              </a:ext>
            </a:extLst>
          </p:cNvPr>
          <p:cNvGrpSpPr/>
          <p:nvPr/>
        </p:nvGrpSpPr>
        <p:grpSpPr>
          <a:xfrm>
            <a:off x="2556934" y="10272115"/>
            <a:ext cx="19270132" cy="2219732"/>
            <a:chOff x="0" y="0"/>
            <a:chExt cx="19270130" cy="2219731"/>
          </a:xfrm>
        </p:grpSpPr>
        <p:sp>
          <p:nvSpPr>
            <p:cNvPr id="21" name="Rectángulo redondeado">
              <a:extLst>
                <a:ext uri="{FF2B5EF4-FFF2-40B4-BE49-F238E27FC236}">
                  <a16:creationId xmlns:a16="http://schemas.microsoft.com/office/drawing/2014/main" id="{96F56798-DC65-C522-D718-A9BFEB8F4E75}"/>
                </a:ext>
              </a:extLst>
            </p:cNvPr>
            <p:cNvSpPr/>
            <p:nvPr/>
          </p:nvSpPr>
          <p:spPr>
            <a:xfrm>
              <a:off x="0" y="0"/>
              <a:ext cx="19270131" cy="2219732"/>
            </a:xfrm>
            <a:prstGeom prst="roundRect">
              <a:avLst>
                <a:gd name="adj" fmla="val 15000"/>
              </a:avLst>
            </a:prstGeom>
            <a:solidFill>
              <a:srgbClr val="FFFFFF"/>
            </a:solidFill>
            <a:ln w="25400" cap="flat">
              <a:solidFill>
                <a:srgbClr val="0433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</a:defRPr>
              </a:pPr>
              <a:endParaRPr/>
            </a:p>
          </p:txBody>
        </p:sp>
        <p:sp>
          <p:nvSpPr>
            <p:cNvPr id="22" name="La mayor amenaza para el sistema no son los recortes, ni las “privatizaciones”, ni las transferencias, sino la ausencia de reformas, la ausencia de voluntad de adaptar el sistema a los tiempo actuales">
              <a:extLst>
                <a:ext uri="{FF2B5EF4-FFF2-40B4-BE49-F238E27FC236}">
                  <a16:creationId xmlns:a16="http://schemas.microsoft.com/office/drawing/2014/main" id="{8B0AEFCD-1834-2E20-B280-6DED5B746614}"/>
                </a:ext>
              </a:extLst>
            </p:cNvPr>
            <p:cNvSpPr txBox="1"/>
            <p:nvPr/>
          </p:nvSpPr>
          <p:spPr>
            <a:xfrm>
              <a:off x="257927" y="0"/>
              <a:ext cx="18754275" cy="2047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 sz="4100" b="1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lang="es-ES_tradnl"/>
                <a:t>La mayor amenaza para el sistema no son los recortes, ni las “privatizaciones”, ni las transferencias, sino la ausencia de reformas, la ausencia de voluntad de adaptar el sistema a los tiempos actuales</a:t>
              </a: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5F011FD7-A9AA-AB98-EEE8-7B9F52AC7576}"/>
              </a:ext>
            </a:extLst>
          </p:cNvPr>
          <p:cNvSpPr txBox="1"/>
          <p:nvPr/>
        </p:nvSpPr>
        <p:spPr>
          <a:xfrm>
            <a:off x="19804001" y="3964886"/>
            <a:ext cx="144334" cy="636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32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13697229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dvAuto="0"/>
      <p:bldP spid="8" grpId="0" animBg="1" advAuto="0"/>
      <p:bldP spid="11" grpId="0" animBg="1" advAuto="0"/>
      <p:bldP spid="14" grpId="0" animBg="1" advAuto="0"/>
      <p:bldP spid="17" grpId="0" animBg="1" advAuto="0"/>
      <p:bldP spid="20" grpId="0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DC6899-FF0A-88F5-9B93-0B5D510DC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>
                <a:latin typeface="Calibri" panose="020F0502020204030204" pitchFamily="34" charset="0"/>
                <a:cs typeface="Calibri" panose="020F0502020204030204" pitchFamily="34" charset="0"/>
              </a:rPr>
              <a:t>Se necesita una reforma del SNS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56E4FBC-B540-909F-C60E-CF6EAAA1773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t>17</a:t>
            </a:fld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B627228-694E-C2C2-F686-7EC3B548888D}"/>
              </a:ext>
            </a:extLst>
          </p:cNvPr>
          <p:cNvSpPr txBox="1"/>
          <p:nvPr/>
        </p:nvSpPr>
        <p:spPr>
          <a:xfrm>
            <a:off x="1168768" y="5462900"/>
            <a:ext cx="527424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_tradnl" sz="8000" b="1" kern="10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Plan de reforma</a:t>
            </a:r>
            <a:endParaRPr lang="es-ES" sz="8000" b="1" kern="10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s-ES_tradnl" sz="8000" b="1" kern="10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del SNS</a:t>
            </a:r>
            <a:endParaRPr lang="es-ES" sz="8000" b="1" kern="10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Distinto de 6">
            <a:extLst>
              <a:ext uri="{FF2B5EF4-FFF2-40B4-BE49-F238E27FC236}">
                <a16:creationId xmlns:a16="http://schemas.microsoft.com/office/drawing/2014/main" id="{DE601B33-1474-4023-07A5-CCD463B45427}"/>
              </a:ext>
            </a:extLst>
          </p:cNvPr>
          <p:cNvSpPr/>
          <p:nvPr/>
        </p:nvSpPr>
        <p:spPr>
          <a:xfrm>
            <a:off x="7138770" y="6498475"/>
            <a:ext cx="2855078" cy="1714501"/>
          </a:xfrm>
          <a:prstGeom prst="mathNotEqua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_tradnl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331F18D-44CC-1E0C-7691-18BA6D2FE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8696" y="6150873"/>
            <a:ext cx="2548372" cy="2062103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E692F404-DDEF-CDD3-8FA4-0B9948446D07}"/>
              </a:ext>
            </a:extLst>
          </p:cNvPr>
          <p:cNvSpPr txBox="1"/>
          <p:nvPr/>
        </p:nvSpPr>
        <p:spPr>
          <a:xfrm>
            <a:off x="14633643" y="5063055"/>
            <a:ext cx="7624778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_tradnl" sz="8000" b="1" kern="10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Planes de reformas de las comunidades autónomas</a:t>
            </a:r>
            <a:endParaRPr lang="es-ES" sz="8000" b="1" kern="10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398371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FDE3ADB-5D6E-5358-0E7B-22EF10F8166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t>18</a:t>
            </a:fld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A5FECA7-A7EE-E65F-FFD0-4ACE4731E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>
                <a:latin typeface="Calibri" panose="020F0502020204030204" pitchFamily="34" charset="0"/>
                <a:cs typeface="Calibri" panose="020F0502020204030204" pitchFamily="34" charset="0"/>
              </a:rPr>
              <a:t>Contenido de esa reforma</a:t>
            </a:r>
            <a:endParaRPr lang="es-ES_tradnl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C493E75-4820-7216-AB38-E2406A81BA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6482" y="3235722"/>
            <a:ext cx="7163498" cy="100584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7CE7948-C776-5887-0C1A-11F86D8B3F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9325" y="3720367"/>
            <a:ext cx="12292612" cy="887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6628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70F7D0-8F39-F4A1-F854-D8563B919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89" y="1125140"/>
            <a:ext cx="20525874" cy="1714501"/>
          </a:xfrm>
        </p:spPr>
        <p:txBody>
          <a:bodyPr>
            <a:normAutofit fontScale="90000"/>
          </a:bodyPr>
          <a:lstStyle/>
          <a:p>
            <a:r>
              <a:rPr lang="es-ES_tradnl" b="1" dirty="0">
                <a:latin typeface="Calibri" panose="020F0502020204030204" pitchFamily="34" charset="0"/>
                <a:cs typeface="Calibri" panose="020F0502020204030204" pitchFamily="34" charset="0"/>
              </a:rPr>
              <a:t>Enseñanzas para España del “Plan de Salud a 10 años para Inglaterra” 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D49D6BB-E2D7-7B6B-6AA9-4B5DA87376A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t>19</a:t>
            </a:fld>
            <a:endParaRPr lang="es-ES" dirty="0"/>
          </a:p>
        </p:txBody>
      </p:sp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43E92DEA-0550-8D92-7FDD-5381AF8D650C}"/>
              </a:ext>
            </a:extLst>
          </p:cNvPr>
          <p:cNvSpPr/>
          <p:nvPr/>
        </p:nvSpPr>
        <p:spPr>
          <a:xfrm>
            <a:off x="1636294" y="6619134"/>
            <a:ext cx="20483271" cy="1794107"/>
          </a:xfrm>
          <a:prstGeom prst="roundRect">
            <a:avLst/>
          </a:prstGeom>
          <a:solidFill>
            <a:schemeClr val="bg1">
              <a:lumMod val="10000"/>
              <a:lumOff val="90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l"/>
            <a:r>
              <a:rPr lang="es-ES_tradnl" sz="4800" b="1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Metodología</a:t>
            </a:r>
            <a:r>
              <a:rPr lang="es-ES_tradnl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, consultas, pero asunción de responsabilidad final por parte del Gobierno</a:t>
            </a:r>
            <a:endParaRPr lang="es-ES_tradnl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1ADFBCDC-4B78-1420-4981-06D7ECFF7893}"/>
              </a:ext>
            </a:extLst>
          </p:cNvPr>
          <p:cNvSpPr/>
          <p:nvPr/>
        </p:nvSpPr>
        <p:spPr>
          <a:xfrm>
            <a:off x="1689944" y="8584147"/>
            <a:ext cx="20333368" cy="97686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4800" b="1" i="0" u="sng" strike="noStrike" normalizeH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rPr>
              <a:t>Ambición</a:t>
            </a:r>
            <a:r>
              <a:rPr kumimoji="0" lang="es-ES_tradnl" sz="4800" i="0" u="none" strike="noStrike" normalizeH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rPr>
              <a:t>, con abordaje de los grandes temas</a:t>
            </a:r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CD2B5A1E-4C4A-044D-3AE4-0E6E34B6A93F}"/>
              </a:ext>
            </a:extLst>
          </p:cNvPr>
          <p:cNvSpPr/>
          <p:nvPr/>
        </p:nvSpPr>
        <p:spPr>
          <a:xfrm>
            <a:off x="1636295" y="9931942"/>
            <a:ext cx="20333368" cy="179410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4800" b="1" i="0" u="sng" strike="noStrike" normalizeH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rPr>
              <a:t>Financiación de la reforma</a:t>
            </a:r>
            <a:r>
              <a:rPr kumimoji="0" lang="es-ES_tradnl" sz="4800" i="0" u="none" strike="noStrike" normalizeH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rPr>
              <a:t>, incluso aunque se patrocine una contención del gasto en salud</a:t>
            </a: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6A74A4B4-655C-A9C3-A60E-CA7DF8313D5C}"/>
              </a:ext>
            </a:extLst>
          </p:cNvPr>
          <p:cNvSpPr/>
          <p:nvPr/>
        </p:nvSpPr>
        <p:spPr>
          <a:xfrm>
            <a:off x="1689944" y="11911034"/>
            <a:ext cx="20333368" cy="97686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4800" b="1" i="0" u="sng" strike="noStrike" normalizeH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rPr>
              <a:t>Carácter explícito de la reforma</a:t>
            </a:r>
          </a:p>
        </p:txBody>
      </p:sp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5A7A093B-D45C-F775-47F1-159613967A1B}"/>
              </a:ext>
            </a:extLst>
          </p:cNvPr>
          <p:cNvSpPr/>
          <p:nvPr/>
        </p:nvSpPr>
        <p:spPr>
          <a:xfrm>
            <a:off x="1593691" y="3347710"/>
            <a:ext cx="20525874" cy="107901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5400" b="1" i="0" u="sng" strike="noStrike" normalizeH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rPr>
              <a:t>Partir de los problemas</a:t>
            </a:r>
            <a:r>
              <a:rPr kumimoji="0" lang="es-ES_tradnl" sz="5400" i="0" u="none" strike="noStrike" normalizeH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rPr>
              <a:t>, eso representa el informe de Lord </a:t>
            </a:r>
            <a:r>
              <a:rPr kumimoji="0" lang="es-ES_tradnl" sz="5400" i="0" u="none" strike="noStrike" normalizeH="0" baseline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rPr>
              <a:t>Darzi</a:t>
            </a:r>
            <a:endParaRPr kumimoji="0" lang="es-ES_tradnl" sz="5400" i="0" u="none" strike="noStrike" normalizeH="0" baseline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FillTx/>
              <a:latin typeface="Calibri" panose="020F0502020204030204" pitchFamily="34" charset="0"/>
              <a:cs typeface="Calibri" panose="020F0502020204030204" pitchFamily="34" charset="0"/>
              <a:sym typeface="Palatino"/>
            </a:endParaRPr>
          </a:p>
        </p:txBody>
      </p:sp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8DA663DF-D889-E934-1B48-3F1A8476E6D8}"/>
              </a:ext>
            </a:extLst>
          </p:cNvPr>
          <p:cNvSpPr/>
          <p:nvPr/>
        </p:nvSpPr>
        <p:spPr>
          <a:xfrm>
            <a:off x="1593691" y="4983422"/>
            <a:ext cx="20525874" cy="1079018"/>
          </a:xfrm>
          <a:prstGeom prst="roundRect">
            <a:avLst/>
          </a:prstGeom>
          <a:solidFill>
            <a:schemeClr val="bg1">
              <a:lumMod val="25000"/>
              <a:lumOff val="7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5400" b="1" i="0" u="sng" strike="noStrike" normalizeH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rPr>
              <a:t>Apoyo desde el máximo nivel político</a:t>
            </a:r>
            <a:endParaRPr kumimoji="0" lang="es-ES_tradnl" sz="5400" i="0" u="none" strike="noStrike" normalizeH="0" baseline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FillTx/>
              <a:latin typeface="Calibri" panose="020F0502020204030204" pitchFamily="34" charset="0"/>
              <a:cs typeface="Calibri" panose="020F0502020204030204" pitchFamily="34" charset="0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13146099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3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F54344-D40B-3877-4BB1-1FF0FB0A1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125140"/>
            <a:ext cx="20164926" cy="1714501"/>
          </a:xfrm>
        </p:spPr>
        <p:txBody>
          <a:bodyPr>
            <a:normAutofit fontScale="90000"/>
          </a:bodyPr>
          <a:lstStyle/>
          <a:p>
            <a:r>
              <a:rPr lang="es-ES_tradnl" b="1" dirty="0">
                <a:latin typeface="Calibri" panose="020F0502020204030204" pitchFamily="34" charset="0"/>
                <a:cs typeface="Calibri" panose="020F0502020204030204" pitchFamily="34" charset="0"/>
              </a:rPr>
              <a:t>Ventajas y desventajas del SNS con respecto al NHS para abordar reformas</a:t>
            </a:r>
            <a:endParaRPr lang="es-ES_tradn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DFCE13-D7E7-CCAF-E39B-9232C9515F6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t>20</a:t>
            </a:fld>
            <a:endParaRPr lang="es-ES" dirty="0"/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2B4ADAAF-16DF-4ED6-FA14-2A5C246EA8CC}"/>
              </a:ext>
            </a:extLst>
          </p:cNvPr>
          <p:cNvSpPr/>
          <p:nvPr/>
        </p:nvSpPr>
        <p:spPr>
          <a:xfrm>
            <a:off x="489282" y="9698577"/>
            <a:ext cx="5269831" cy="3326441"/>
          </a:xfrm>
          <a:prstGeom prst="roundRect">
            <a:avLst/>
          </a:prstGeom>
          <a:solidFill>
            <a:srgbClr val="92D050"/>
          </a:solidFill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s-ES_tradnl" sz="4400" dirty="0"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</a:endParaRP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5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  <a:uFillTx/>
                <a:latin typeface="Palatino"/>
                <a:ea typeface="Palatino"/>
                <a:cs typeface="Palatino"/>
                <a:sym typeface="Palatino"/>
              </a:rPr>
              <a:t>Ventaja</a:t>
            </a:r>
            <a:r>
              <a:rPr kumimoji="0" lang="es-ES_tradnl" sz="4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  <a:uFillTx/>
                <a:latin typeface="Palatino"/>
                <a:ea typeface="Palatino"/>
                <a:cs typeface="Palatino"/>
                <a:sym typeface="Palatino"/>
              </a:rPr>
              <a:t>s</a:t>
            </a: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4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4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A5F4F8D7-2352-CEA1-496F-B8E4E12E7885}"/>
              </a:ext>
            </a:extLst>
          </p:cNvPr>
          <p:cNvSpPr/>
          <p:nvPr/>
        </p:nvSpPr>
        <p:spPr>
          <a:xfrm>
            <a:off x="401051" y="6150510"/>
            <a:ext cx="5269831" cy="3156182"/>
          </a:xfrm>
          <a:prstGeom prst="roundRect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4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_tradnl" sz="4400" dirty="0"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rPr>
              <a:t>Desventajas</a:t>
            </a: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4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4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pic>
        <p:nvPicPr>
          <p:cNvPr id="1026" name="Picture 2" descr="Placa de matrícula personalizada con la bandera británica de Union Jack: decoración personalizada para coche del Reino Unido, matrícula personalizada, regalo para entusiastas del Reino Unido">
            <a:extLst>
              <a:ext uri="{FF2B5EF4-FFF2-40B4-BE49-F238E27FC236}">
                <a16:creationId xmlns:a16="http://schemas.microsoft.com/office/drawing/2014/main" id="{391C8B5A-89ED-4C3B-F142-04B81A379F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120" y="3122194"/>
            <a:ext cx="5269831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rosea Bandera de España con escudo 45-30">
            <a:extLst>
              <a:ext uri="{FF2B5EF4-FFF2-40B4-BE49-F238E27FC236}">
                <a16:creationId xmlns:a16="http://schemas.microsoft.com/office/drawing/2014/main" id="{EAC61533-25FE-9223-3363-A3AB4E12E7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6927" y="3418018"/>
            <a:ext cx="4491790" cy="3189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40C1D555-C189-5EA1-2016-B4654E324BF3}"/>
              </a:ext>
            </a:extLst>
          </p:cNvPr>
          <p:cNvSpPr txBox="1"/>
          <p:nvPr/>
        </p:nvSpPr>
        <p:spPr>
          <a:xfrm>
            <a:off x="18292099" y="3347328"/>
            <a:ext cx="1303241" cy="8213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4400" b="1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SNS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52902DA-F8DA-F1EF-BDF5-BDCC6C4069F0}"/>
              </a:ext>
            </a:extLst>
          </p:cNvPr>
          <p:cNvSpPr txBox="1"/>
          <p:nvPr/>
        </p:nvSpPr>
        <p:spPr>
          <a:xfrm>
            <a:off x="9779897" y="3263008"/>
            <a:ext cx="1428275" cy="8213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4400" b="1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NHS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ED04C9E-933E-7C69-0766-644C95A5A4E1}"/>
              </a:ext>
            </a:extLst>
          </p:cNvPr>
          <p:cNvSpPr txBox="1"/>
          <p:nvPr/>
        </p:nvSpPr>
        <p:spPr>
          <a:xfrm>
            <a:off x="7146758" y="7155105"/>
            <a:ext cx="5269831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_tradnl" sz="4400" dirty="0">
                <a:latin typeface="Calibri" panose="020F0502020204030204" pitchFamily="34" charset="0"/>
                <a:cs typeface="Calibri" panose="020F0502020204030204" pitchFamily="34" charset="0"/>
              </a:rPr>
              <a:t>Tamaño gigantesco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A746EA2-D1AD-4CDC-CB09-2BC6AE3DBCB2}"/>
              </a:ext>
            </a:extLst>
          </p:cNvPr>
          <p:cNvSpPr txBox="1"/>
          <p:nvPr/>
        </p:nvSpPr>
        <p:spPr>
          <a:xfrm>
            <a:off x="16435135" y="6565611"/>
            <a:ext cx="7038473" cy="28007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_tradnl" sz="4400" dirty="0">
                <a:latin typeface="Calibri" panose="020F0502020204030204" pitchFamily="34" charset="0"/>
                <a:cs typeface="Calibri" panose="020F0502020204030204" pitchFamily="34" charset="0"/>
              </a:rPr>
              <a:t>Bloqueo reformas generales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_tradnl" sz="4400" dirty="0">
                <a:latin typeface="Calibri" panose="020F0502020204030204" pitchFamily="34" charset="0"/>
                <a:cs typeface="Calibri" panose="020F0502020204030204" pitchFamily="34" charset="0"/>
              </a:rPr>
              <a:t>Pasos atrás en la transformación empresarial del sistema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6F7ADBA0-F12A-14F4-2D75-B5B894AEE72C}"/>
              </a:ext>
            </a:extLst>
          </p:cNvPr>
          <p:cNvSpPr txBox="1"/>
          <p:nvPr/>
        </p:nvSpPr>
        <p:spPr>
          <a:xfrm>
            <a:off x="7146758" y="9366378"/>
            <a:ext cx="8305801" cy="41549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_tradnl" sz="4400" dirty="0">
                <a:latin typeface="Calibri" panose="020F0502020204030204" pitchFamily="34" charset="0"/>
                <a:cs typeface="Calibri" panose="020F0502020204030204" pitchFamily="34" charset="0"/>
              </a:rPr>
              <a:t>Experiencia en reformas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_tradnl" sz="4400" dirty="0">
                <a:latin typeface="Calibri" panose="020F0502020204030204" pitchFamily="34" charset="0"/>
                <a:cs typeface="Calibri" panose="020F0502020204030204" pitchFamily="34" charset="0"/>
              </a:rPr>
              <a:t>Alto nivel analítico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_tradnl" sz="4400" dirty="0">
                <a:latin typeface="Calibri" panose="020F0502020204030204" pitchFamily="34" charset="0"/>
                <a:cs typeface="Calibri" panose="020F0502020204030204" pitchFamily="34" charset="0"/>
              </a:rPr>
              <a:t>Mejor sistema de información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_tradnl" sz="4400" dirty="0">
                <a:latin typeface="Calibri" panose="020F0502020204030204" pitchFamily="34" charset="0"/>
                <a:cs typeface="Calibri" panose="020F0502020204030204" pitchFamily="34" charset="0"/>
              </a:rPr>
              <a:t>Potentes </a:t>
            </a:r>
            <a:r>
              <a:rPr lang="es-ES_tradnl" sz="4400" i="1" dirty="0" err="1">
                <a:latin typeface="Calibri" panose="020F0502020204030204" pitchFamily="34" charset="0"/>
                <a:cs typeface="Calibri" panose="020F0502020204030204" pitchFamily="34" charset="0"/>
              </a:rPr>
              <a:t>think</a:t>
            </a:r>
            <a:r>
              <a:rPr lang="es-ES_tradnl" sz="44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4400" i="1" dirty="0" err="1">
                <a:latin typeface="Calibri" panose="020F0502020204030204" pitchFamily="34" charset="0"/>
                <a:cs typeface="Calibri" panose="020F0502020204030204" pitchFamily="34" charset="0"/>
              </a:rPr>
              <a:t>tanks</a:t>
            </a:r>
            <a:r>
              <a:rPr lang="es-ES_tradnl" sz="44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4400" dirty="0">
                <a:latin typeface="Calibri" panose="020F0502020204030204" pitchFamily="34" charset="0"/>
                <a:cs typeface="Calibri" panose="020F0502020204030204" pitchFamily="34" charset="0"/>
              </a:rPr>
              <a:t>sanitarios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_tradnl" sz="4400" dirty="0">
                <a:latin typeface="Calibri" panose="020F0502020204030204" pitchFamily="34" charset="0"/>
                <a:cs typeface="Calibri" panose="020F0502020204030204" pitchFamily="34" charset="0"/>
              </a:rPr>
              <a:t>Más recorrido en transformación empresarial del sistema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CA1AE2F2-75A5-3E2C-7DB0-AB8D9238636C}"/>
              </a:ext>
            </a:extLst>
          </p:cNvPr>
          <p:cNvSpPr txBox="1"/>
          <p:nvPr/>
        </p:nvSpPr>
        <p:spPr>
          <a:xfrm>
            <a:off x="16491283" y="10085304"/>
            <a:ext cx="7182852" cy="21236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_tradnl" sz="4400" dirty="0">
                <a:latin typeface="Calibri" panose="020F0502020204030204" pitchFamily="34" charset="0"/>
                <a:cs typeface="Calibri" panose="020F0502020204030204" pitchFamily="34" charset="0"/>
              </a:rPr>
              <a:t>Comunidades autónomas de tamaño más pequeño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_tradnl" sz="4400" dirty="0">
                <a:latin typeface="Calibri" panose="020F0502020204030204" pitchFamily="34" charset="0"/>
                <a:cs typeface="Calibri" panose="020F0502020204030204" pitchFamily="34" charset="0"/>
              </a:rPr>
              <a:t>Más potente sistema privado</a:t>
            </a:r>
          </a:p>
        </p:txBody>
      </p:sp>
    </p:spTree>
    <p:extLst>
      <p:ext uri="{BB962C8B-B14F-4D97-AF65-F5344CB8AC3E}">
        <p14:creationId xmlns:p14="http://schemas.microsoft.com/office/powerpoint/2010/main" val="86925557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2" grpId="0" build="allAtOnce"/>
      <p:bldP spid="24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Número de diapositiva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21</a:t>
            </a:fld>
            <a:endParaRPr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3FB20C6-C0F7-28DA-7162-E612C9A0A4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850" y="5021159"/>
            <a:ext cx="17228299" cy="367368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AAD5403-C8A0-9EE9-B8DE-9C72062000F8}"/>
              </a:ext>
            </a:extLst>
          </p:cNvPr>
          <p:cNvSpPr txBox="1"/>
          <p:nvPr/>
        </p:nvSpPr>
        <p:spPr>
          <a:xfrm>
            <a:off x="14113043" y="10380476"/>
            <a:ext cx="12200020" cy="1569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3200" b="0" i="0" u="none" strike="noStrike" cap="none" spc="0" normalizeH="0" baseline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rPr>
              <a:t>Ignacio Riesgo</a:t>
            </a: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_tradnl" sz="320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ignacio.riesgo@icloud.com</a:t>
            </a:r>
            <a:endParaRPr lang="es-ES_tradnl" sz="32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3200" b="0" i="0" u="none" strike="noStrike" cap="none" spc="0" normalizeH="0" baseline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rPr>
              <a:t>629 12 86 58</a:t>
            </a:r>
          </a:p>
        </p:txBody>
      </p:sp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New_Template4">
  <a:themeElements>
    <a:clrScheme name="New_Template4">
      <a:dk1>
        <a:srgbClr val="414141"/>
      </a:dk1>
      <a:lt1>
        <a:srgbClr val="004141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3664</TotalTime>
  <Words>728</Words>
  <Application>Microsoft Macintosh PowerPoint</Application>
  <PresentationFormat>Personalizado</PresentationFormat>
  <Paragraphs>125</Paragraphs>
  <Slides>21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9" baseType="lpstr">
      <vt:lpstr>Arial</vt:lpstr>
      <vt:lpstr>Bodoni SvtyTwo ITC TT-Book</vt:lpstr>
      <vt:lpstr>Calibri</vt:lpstr>
      <vt:lpstr>Helvetica</vt:lpstr>
      <vt:lpstr>Helvetica Neue</vt:lpstr>
      <vt:lpstr>Palatino</vt:lpstr>
      <vt:lpstr>Zapf Dingbats</vt:lpstr>
      <vt:lpstr>New_Template4</vt:lpstr>
      <vt:lpstr>Presentación de PowerPoint</vt:lpstr>
      <vt:lpstr>Sumario</vt:lpstr>
      <vt:lpstr>La cirugía mayor del “Plan de Salud a 10 años para Inglaterra”</vt:lpstr>
      <vt:lpstr>Antecedentes del Plan</vt:lpstr>
      <vt:lpstr>El contexto del Plan</vt:lpstr>
      <vt:lpstr>El NHS: un continuo proceso de reformas</vt:lpstr>
      <vt:lpstr>Metodología muy participativa, pero elaboración final por parte del Gobierno</vt:lpstr>
      <vt:lpstr>Principales mensajes del prólogo del Primer Ministro Starmer</vt:lpstr>
      <vt:lpstr>Los tres ejes básicos del Plan</vt:lpstr>
      <vt:lpstr>Elementos facilitadores</vt:lpstr>
      <vt:lpstr>La valoración de los distintos agentes</vt:lpstr>
      <vt:lpstr>La falta de apetito por las reformas sanitarias en España</vt:lpstr>
      <vt:lpstr>Un sistema creado para otra sociedad</vt:lpstr>
      <vt:lpstr>Ha habido un gran inmovilismo</vt:lpstr>
      <vt:lpstr>Como en el NHS, una crisis de sistema, que no de modelo</vt:lpstr>
      <vt:lpstr>Incapacidad para plantear reformas</vt:lpstr>
      <vt:lpstr>Se necesita una reforma del SNS</vt:lpstr>
      <vt:lpstr>Contenido de esa reforma</vt:lpstr>
      <vt:lpstr>Enseñanzas para España del “Plan de Salud a 10 años para Inglaterra” </vt:lpstr>
      <vt:lpstr>Ventajas y desventajas del SNS con respecto al NHS para abordar reformas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Ignacio Riesgo</cp:lastModifiedBy>
  <cp:revision>92</cp:revision>
  <dcterms:modified xsi:type="dcterms:W3CDTF">2025-08-28T19:31:24Z</dcterms:modified>
</cp:coreProperties>
</file>