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67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4BF"/>
    <a:srgbClr val="ACD3C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01"/>
    <p:restoredTop sz="94679"/>
  </p:normalViewPr>
  <p:slideViewPr>
    <p:cSldViewPr snapToGrid="0">
      <p:cViewPr varScale="1">
        <p:scale>
          <a:sx n="79" d="100"/>
          <a:sy n="79" d="100"/>
        </p:scale>
        <p:origin x="84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0903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1813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ínea"/>
          <p:cNvSpPr/>
          <p:nvPr/>
        </p:nvSpPr>
        <p:spPr>
          <a:xfrm>
            <a:off x="3762375" y="9269015"/>
            <a:ext cx="16874231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ínea"/>
          <p:cNvSpPr/>
          <p:nvPr/>
        </p:nvSpPr>
        <p:spPr>
          <a:xfrm>
            <a:off x="3762375" y="5750718"/>
            <a:ext cx="16875027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Línea"/>
          <p:cNvSpPr/>
          <p:nvPr/>
        </p:nvSpPr>
        <p:spPr>
          <a:xfrm flipV="1">
            <a:off x="14289988" y="63650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4929187"/>
            <a:ext cx="10126266" cy="7143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17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5822156"/>
            <a:ext cx="10126266" cy="3393282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Texto del título</a:t>
            </a:r>
          </a:p>
        </p:txBody>
      </p:sp>
      <p:sp>
        <p:nvSpPr>
          <p:cNvPr id="1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4692312" y="5822156"/>
            <a:ext cx="5965032" cy="33932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ínea"/>
          <p:cNvSpPr/>
          <p:nvPr/>
        </p:nvSpPr>
        <p:spPr>
          <a:xfrm flipV="1">
            <a:off x="14289988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Línea"/>
          <p:cNvSpPr/>
          <p:nvPr/>
        </p:nvSpPr>
        <p:spPr>
          <a:xfrm>
            <a:off x="3762375" y="12840890"/>
            <a:ext cx="16874231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Línea"/>
          <p:cNvSpPr/>
          <p:nvPr/>
        </p:nvSpPr>
        <p:spPr>
          <a:xfrm>
            <a:off x="3762375" y="9322593"/>
            <a:ext cx="16875027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Línea"/>
          <p:cNvSpPr/>
          <p:nvPr/>
        </p:nvSpPr>
        <p:spPr>
          <a:xfrm flipV="1">
            <a:off x="14289988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8572500"/>
            <a:ext cx="10126266" cy="71437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31" name="Imagen"/>
          <p:cNvSpPr>
            <a:spLocks noGrp="1"/>
          </p:cNvSpPr>
          <p:nvPr>
            <p:ph type="pic" idx="22"/>
          </p:nvPr>
        </p:nvSpPr>
        <p:spPr>
          <a:xfrm>
            <a:off x="3869531" y="785812"/>
            <a:ext cx="16627079" cy="99655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9394031"/>
            <a:ext cx="10126266" cy="3393282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Texto del título</a:t>
            </a:r>
          </a:p>
        </p:txBody>
      </p:sp>
      <p:sp>
        <p:nvSpPr>
          <p:cNvPr id="33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4692312" y="9394031"/>
            <a:ext cx="5965032" cy="33932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5161359"/>
            <a:ext cx="16859250" cy="3393282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ínea"/>
          <p:cNvSpPr/>
          <p:nvPr/>
        </p:nvSpPr>
        <p:spPr>
          <a:xfrm>
            <a:off x="3762375" y="6858000"/>
            <a:ext cx="79824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Línea"/>
          <p:cNvSpPr/>
          <p:nvPr/>
        </p:nvSpPr>
        <p:spPr>
          <a:xfrm>
            <a:off x="3762375" y="3893343"/>
            <a:ext cx="798232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Lorem Ipsum Dolor"/>
          <p:cNvSpPr txBox="1">
            <a:spLocks noGrp="1"/>
          </p:cNvSpPr>
          <p:nvPr>
            <p:ph type="body" sz="quarter" idx="21"/>
          </p:nvPr>
        </p:nvSpPr>
        <p:spPr>
          <a:xfrm>
            <a:off x="3762375" y="3053953"/>
            <a:ext cx="7983141" cy="714376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52" name="Imagen"/>
          <p:cNvSpPr>
            <a:spLocks noGrp="1"/>
          </p:cNvSpPr>
          <p:nvPr>
            <p:ph type="pic" sz="half" idx="22"/>
          </p:nvPr>
        </p:nvSpPr>
        <p:spPr>
          <a:xfrm>
            <a:off x="12476482" y="830460"/>
            <a:ext cx="8165930" cy="1196578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3946921"/>
            <a:ext cx="7983141" cy="2857501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Texto del título</a:t>
            </a:r>
          </a:p>
        </p:txBody>
      </p:sp>
      <p:sp>
        <p:nvSpPr>
          <p:cNvPr id="5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3762375" y="7072312"/>
            <a:ext cx="7983141" cy="5643563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7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Nivel de texto 1…"/>
          <p:cNvSpPr txBox="1">
            <a:spLocks noGrp="1"/>
          </p:cNvSpPr>
          <p:nvPr>
            <p:ph type="body" idx="1"/>
          </p:nvPr>
        </p:nvSpPr>
        <p:spPr>
          <a:xfrm>
            <a:off x="3762375" y="1785937"/>
            <a:ext cx="16859250" cy="101441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n"/>
          <p:cNvSpPr>
            <a:spLocks noGrp="1"/>
          </p:cNvSpPr>
          <p:nvPr>
            <p:ph type="pic" sz="quarter" idx="21"/>
          </p:nvPr>
        </p:nvSpPr>
        <p:spPr>
          <a:xfrm>
            <a:off x="11852512" y="6197203"/>
            <a:ext cx="9418751" cy="662582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Imagen"/>
          <p:cNvSpPr>
            <a:spLocks noGrp="1"/>
          </p:cNvSpPr>
          <p:nvPr>
            <p:ph type="pic" sz="quarter" idx="22"/>
          </p:nvPr>
        </p:nvSpPr>
        <p:spPr>
          <a:xfrm>
            <a:off x="12442031" y="892968"/>
            <a:ext cx="8197455" cy="494704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Imagen"/>
          <p:cNvSpPr>
            <a:spLocks noGrp="1"/>
          </p:cNvSpPr>
          <p:nvPr>
            <p:ph type="pic" sz="half" idx="23"/>
          </p:nvPr>
        </p:nvSpPr>
        <p:spPr>
          <a:xfrm>
            <a:off x="3726656" y="857250"/>
            <a:ext cx="8056238" cy="1180504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3798093" y="8393906"/>
            <a:ext cx="16787814" cy="8636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600"/>
              </a:spcBef>
              <a:buClrTx/>
              <a:buSzTx/>
              <a:buFontTx/>
              <a:buNone/>
              <a:defRPr sz="4200" i="1"/>
            </a:lvl1pPr>
          </a:lstStyle>
          <a:p>
            <a:r>
              <a:t>–Johnny Appleseed</a:t>
            </a:r>
          </a:p>
        </p:txBody>
      </p:sp>
      <p:sp>
        <p:nvSpPr>
          <p:cNvPr id="108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81303"/>
            <a:ext cx="14716126" cy="10033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magen"/>
          <p:cNvSpPr>
            <a:spLocks noGrp="1"/>
          </p:cNvSpPr>
          <p:nvPr>
            <p:ph type="pic" idx="21"/>
          </p:nvPr>
        </p:nvSpPr>
        <p:spPr>
          <a:xfrm>
            <a:off x="1779984" y="-178594"/>
            <a:ext cx="19984641" cy="1405864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ínea"/>
          <p:cNvSpPr/>
          <p:nvPr/>
        </p:nvSpPr>
        <p:spPr>
          <a:xfrm>
            <a:off x="3762375" y="3053953"/>
            <a:ext cx="16871192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Línea"/>
          <p:cNvSpPr/>
          <p:nvPr/>
        </p:nvSpPr>
        <p:spPr>
          <a:xfrm>
            <a:off x="3762375" y="892968"/>
            <a:ext cx="16871192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exto del título"/>
          <p:cNvSpPr txBox="1">
            <a:spLocks noGrp="1"/>
          </p:cNvSpPr>
          <p:nvPr>
            <p:ph type="title"/>
          </p:nvPr>
        </p:nvSpPr>
        <p:spPr>
          <a:xfrm>
            <a:off x="3762375" y="1125140"/>
            <a:ext cx="16859250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5" name="Nivel de texto 1…"/>
          <p:cNvSpPr txBox="1">
            <a:spLocks noGrp="1"/>
          </p:cNvSpPr>
          <p:nvPr>
            <p:ph type="body" idx="1"/>
          </p:nvPr>
        </p:nvSpPr>
        <p:spPr>
          <a:xfrm>
            <a:off x="3762375" y="3696890"/>
            <a:ext cx="16859250" cy="857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2882" y="130194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hf hdr="0" ftr="0" dt="0"/>
  <p:txStyles>
    <p:titleStyle>
      <a:lvl1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1531" rtl="0" latinLnBrk="0">
        <a:lnSpc>
          <a:spcPct val="9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526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1225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5924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0623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5322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0021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4720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9419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411838" marR="0" indent="-652638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ignacio.riesgo@iclou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esión Solemne de Inauguración del curso 2024…"/>
          <p:cNvSpPr txBox="1">
            <a:spLocks noGrp="1"/>
          </p:cNvSpPr>
          <p:nvPr>
            <p:ph type="subTitle" sz="quarter" idx="1"/>
          </p:nvPr>
        </p:nvSpPr>
        <p:spPr>
          <a:xfrm>
            <a:off x="14313408" y="3898605"/>
            <a:ext cx="10070591" cy="7243013"/>
          </a:xfrm>
          <a:prstGeom prst="rect">
            <a:avLst/>
          </a:prstGeom>
        </p:spPr>
        <p:txBody>
          <a:bodyPr/>
          <a:lstStyle/>
          <a:p>
            <a:pPr defTabSz="457200">
              <a:defRPr sz="5300" b="1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"</a:t>
            </a:r>
            <a:r>
              <a:rPr lang="es-ES" sz="4800" dirty="0"/>
              <a:t>Modelos organizativos: una visión estratégica sobre tendencias organizativas en centros sanitarios</a:t>
            </a:r>
            <a:r>
              <a:rPr sz="4800" dirty="0"/>
              <a:t>”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12</a:t>
            </a:r>
            <a:r>
              <a:rPr dirty="0"/>
              <a:t> de </a:t>
            </a:r>
            <a:r>
              <a:rPr lang="es-ES" dirty="0"/>
              <a:t>abril</a:t>
            </a:r>
            <a:r>
              <a:rPr dirty="0"/>
              <a:t>, 2024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3003F3D-31D1-1181-8056-678AD8484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584" y="9753272"/>
            <a:ext cx="6881447" cy="30272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C3E0291-27F4-9152-764C-B81FF06F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6384"/>
            <a:ext cx="13388281" cy="49903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umari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Sumario</a:t>
            </a:r>
          </a:p>
        </p:txBody>
      </p:sp>
      <p:sp>
        <p:nvSpPr>
          <p:cNvPr id="138" name="Introducció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Marco general</a:t>
            </a:r>
          </a:p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Consecuencias de ese marco general para la gestión</a:t>
            </a:r>
            <a:endParaRPr dirty="0"/>
          </a:p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Restricciones a la gestión, ¿puede haber gestión?</a:t>
            </a:r>
          </a:p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Elementos inspiradores</a:t>
            </a:r>
          </a:p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/>
              <a:t>¿Qué es lo sustancial de la gestión asistencial?</a:t>
            </a:r>
          </a:p>
          <a:p>
            <a:pPr marL="914400" indent="-914400" defTabSz="780454">
              <a:spcBef>
                <a:spcPts val="3200"/>
              </a:spcBef>
              <a:buFont typeface="+mj-lt"/>
              <a:buAutoNum type="arabicPeriod"/>
              <a:defRPr sz="4750" b="1">
                <a:latin typeface="Calibri"/>
                <a:ea typeface="Calibri"/>
                <a:cs typeface="Calibri"/>
                <a:sym typeface="Calibri"/>
              </a:defRPr>
            </a:pPr>
            <a:r>
              <a:rPr lang="es-ES" dirty="0" err="1"/>
              <a:t>Check-list</a:t>
            </a:r>
            <a:r>
              <a:rPr lang="es-ES" dirty="0"/>
              <a:t> para los gestores</a:t>
            </a:r>
          </a:p>
        </p:txBody>
      </p:sp>
      <p:sp>
        <p:nvSpPr>
          <p:cNvPr id="139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1. Marco general</a:t>
            </a:r>
            <a:endParaRPr dirty="0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Un sistema con grandes logr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Un </a:t>
            </a:r>
            <a:r>
              <a:rPr dirty="0" err="1"/>
              <a:t>sistema</a:t>
            </a:r>
            <a:r>
              <a:rPr dirty="0"/>
              <a:t> con </a:t>
            </a:r>
            <a:r>
              <a:rPr dirty="0" err="1"/>
              <a:t>grandes</a:t>
            </a:r>
            <a:r>
              <a:rPr dirty="0"/>
              <a:t> </a:t>
            </a:r>
            <a:r>
              <a:rPr dirty="0" err="1"/>
              <a:t>logros</a:t>
            </a:r>
            <a:endParaRPr dirty="0"/>
          </a:p>
        </p:txBody>
      </p:sp>
      <p:sp>
        <p:nvSpPr>
          <p:cNvPr id="145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46" name="vídeo-pegado.png" descr="vídeo-pega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482" y="3812672"/>
            <a:ext cx="5998606" cy="81001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0" name="Agrupar"/>
          <p:cNvGrpSpPr/>
          <p:nvPr/>
        </p:nvGrpSpPr>
        <p:grpSpPr>
          <a:xfrm>
            <a:off x="11170859" y="3919754"/>
            <a:ext cx="10253370" cy="6939408"/>
            <a:chOff x="0" y="0"/>
            <a:chExt cx="10253369" cy="6939407"/>
          </a:xfrm>
        </p:grpSpPr>
        <p:pic>
          <p:nvPicPr>
            <p:cNvPr id="147" name="vídeo-pegado.png" descr="vídeo-pegad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237" y="1951106"/>
              <a:ext cx="10091133" cy="2614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" name="vídeo-pegado.png" descr="vídeo-pegad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410200" cy="177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" name="España, HAQ 89,7…"/>
            <p:cNvSpPr txBox="1"/>
            <p:nvPr/>
          </p:nvSpPr>
          <p:spPr>
            <a:xfrm>
              <a:off x="609682" y="4815332"/>
              <a:ext cx="7681716" cy="2124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España, HAQ 89,7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Solo superado por Australia, Canadá, Islandia,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Irlanda, Países Bajos, Noruega, Suecia y Suiza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Top 9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  <p:bldP spid="150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in embargo, un sistema creado para otra socieda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spcBef>
                <a:spcPts val="1400"/>
              </a:spcBef>
              <a:defRPr sz="627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Sin embargo, un sistema creado para otra sociedad</a:t>
            </a:r>
          </a:p>
        </p:txBody>
      </p:sp>
      <p:sp>
        <p:nvSpPr>
          <p:cNvPr id="153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157" name="Agrupar"/>
          <p:cNvGrpSpPr/>
          <p:nvPr/>
        </p:nvGrpSpPr>
        <p:grpSpPr>
          <a:xfrm>
            <a:off x="1495956" y="3268265"/>
            <a:ext cx="8121179" cy="3901929"/>
            <a:chOff x="0" y="0"/>
            <a:chExt cx="8121177" cy="3901928"/>
          </a:xfrm>
        </p:grpSpPr>
        <p:pic>
          <p:nvPicPr>
            <p:cNvPr id="154" name="vídeo-pegado.png" descr="vídeo-pegad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394905"/>
              <a:ext cx="8121178" cy="15070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vídeo-pegado.png" descr="vídeo-pegad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821" y="1369525"/>
              <a:ext cx="3061839" cy="6769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vídeo-pegado.png" descr="vídeo-pegad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136" y="0"/>
              <a:ext cx="3061839" cy="11615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0" name="Agrupar"/>
          <p:cNvGrpSpPr/>
          <p:nvPr/>
        </p:nvGrpSpPr>
        <p:grpSpPr>
          <a:xfrm>
            <a:off x="1331651" y="7378155"/>
            <a:ext cx="12786238" cy="2732154"/>
            <a:chOff x="0" y="0"/>
            <a:chExt cx="12786236" cy="2732152"/>
          </a:xfrm>
        </p:grpSpPr>
        <p:pic>
          <p:nvPicPr>
            <p:cNvPr id="158" name="vídeo-pegado.png" descr="vídeo-pegado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201205"/>
              <a:ext cx="12786237" cy="530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9" name="vídeo-pegado.png" descr="vídeo-pegado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5157" y="0"/>
              <a:ext cx="6468476" cy="21384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3" name="Agrupar"/>
          <p:cNvGrpSpPr/>
          <p:nvPr/>
        </p:nvGrpSpPr>
        <p:grpSpPr>
          <a:xfrm>
            <a:off x="911101" y="10318270"/>
            <a:ext cx="11051955" cy="2759475"/>
            <a:chOff x="0" y="0"/>
            <a:chExt cx="11051954" cy="2759473"/>
          </a:xfrm>
        </p:grpSpPr>
        <p:pic>
          <p:nvPicPr>
            <p:cNvPr id="161" name="vídeo-pegado.png" descr="vídeo-pegado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560716"/>
              <a:ext cx="11051955" cy="11987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2" name="vídeo-pegado.png" descr="vídeo-pegado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5401" y="0"/>
              <a:ext cx="7662415" cy="15938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6" name="Agrupar"/>
          <p:cNvGrpSpPr/>
          <p:nvPr/>
        </p:nvGrpSpPr>
        <p:grpSpPr>
          <a:xfrm>
            <a:off x="14275353" y="5490997"/>
            <a:ext cx="8490963" cy="4447384"/>
            <a:chOff x="0" y="0"/>
            <a:chExt cx="8490961" cy="4447382"/>
          </a:xfrm>
        </p:grpSpPr>
        <p:sp>
          <p:nvSpPr>
            <p:cNvPr id="164" name="Rectángulo redondeado"/>
            <p:cNvSpPr/>
            <p:nvPr/>
          </p:nvSpPr>
          <p:spPr>
            <a:xfrm>
              <a:off x="0" y="0"/>
              <a:ext cx="8490962" cy="4447383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10000"/>
                <a:lumOff val="90000"/>
              </a:schemeClr>
            </a:solidFill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65" name="Un sistema creado para otra sociedad:…"/>
            <p:cNvSpPr txBox="1"/>
            <p:nvPr/>
          </p:nvSpPr>
          <p:spPr>
            <a:xfrm>
              <a:off x="649188" y="499269"/>
              <a:ext cx="6813749" cy="360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Un sistema creado para otra sociedad:</a:t>
              </a:r>
            </a:p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Envejecimiento de la población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Predominio de enfermedades crónicas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Revolución asistencial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Nuevas y costosas tecnologías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Nuevas demandas sociales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animBg="1" advAuto="0"/>
      <p:bldP spid="160" grpId="2" animBg="1" advAuto="0"/>
      <p:bldP spid="163" grpId="3" animBg="1" advAuto="0"/>
      <p:bldP spid="166" grpId="4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Ha habido un gran inmovilism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Ha habido un gran inmovilismo</a:t>
            </a:r>
          </a:p>
        </p:txBody>
      </p:sp>
      <p:grpSp>
        <p:nvGrpSpPr>
          <p:cNvPr id="171" name="Agrupar"/>
          <p:cNvGrpSpPr/>
          <p:nvPr/>
        </p:nvGrpSpPr>
        <p:grpSpPr>
          <a:xfrm>
            <a:off x="1867457" y="3268265"/>
            <a:ext cx="20649086" cy="2441402"/>
            <a:chOff x="0" y="0"/>
            <a:chExt cx="20649085" cy="2441400"/>
          </a:xfrm>
        </p:grpSpPr>
        <p:sp>
          <p:nvSpPr>
            <p:cNvPr id="169" name="Rectángulo redondeado"/>
            <p:cNvSpPr/>
            <p:nvPr/>
          </p:nvSpPr>
          <p:spPr>
            <a:xfrm>
              <a:off x="0" y="0"/>
              <a:ext cx="20649086" cy="2441401"/>
            </a:xfrm>
            <a:prstGeom prst="roundRect">
              <a:avLst>
                <a:gd name="adj" fmla="val 10534"/>
              </a:avLst>
            </a:prstGeom>
            <a:solidFill>
              <a:srgbClr val="FFFFFF"/>
            </a:solidFill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0" name="A partir de las reformas de los años 80’, el sistema mostró un gan inmovilismo, en particular en dos temas:…"/>
            <p:cNvSpPr txBox="1"/>
            <p:nvPr/>
          </p:nvSpPr>
          <p:spPr>
            <a:xfrm>
              <a:off x="578005" y="38092"/>
              <a:ext cx="17623831" cy="2124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A partir de las reformas de los años 80’, el sistema mostró un gan inmovilismo, en particular en dos temas: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  <a:p>
              <a:pPr marL="228600" indent="-228600" algn="l">
                <a:buSzPct val="100000"/>
                <a:buChar char="✦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Modelo de gestión</a:t>
              </a:r>
            </a:p>
            <a:p>
              <a:pPr marL="228600" indent="-228600" algn="l">
                <a:buSzPct val="100000"/>
                <a:buChar char="✦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 Régimen de personal</a:t>
              </a:r>
            </a:p>
          </p:txBody>
        </p:sp>
      </p:grpSp>
      <p:sp>
        <p:nvSpPr>
          <p:cNvPr id="17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grpSp>
        <p:nvGrpSpPr>
          <p:cNvPr id="175" name="Agrupar"/>
          <p:cNvGrpSpPr/>
          <p:nvPr/>
        </p:nvGrpSpPr>
        <p:grpSpPr>
          <a:xfrm>
            <a:off x="1580924" y="6848927"/>
            <a:ext cx="9442241" cy="4157891"/>
            <a:chOff x="0" y="0"/>
            <a:chExt cx="9442239" cy="4157889"/>
          </a:xfrm>
        </p:grpSpPr>
        <p:sp>
          <p:nvSpPr>
            <p:cNvPr id="173" name="Rectángulo redondeado"/>
            <p:cNvSpPr/>
            <p:nvPr/>
          </p:nvSpPr>
          <p:spPr>
            <a:xfrm>
              <a:off x="0" y="0"/>
              <a:ext cx="9442240" cy="4157890"/>
            </a:xfrm>
            <a:prstGeom prst="roundRect">
              <a:avLst>
                <a:gd name="adj" fmla="val 4582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4" name="Nos creímos eso de que teníamos el mejor…"/>
            <p:cNvSpPr txBox="1"/>
            <p:nvPr/>
          </p:nvSpPr>
          <p:spPr>
            <a:xfrm>
              <a:off x="493745" y="394889"/>
              <a:ext cx="8157370" cy="2124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Nos creímos eso de que teníamos el mejor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sistema sanitario del mundo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  <a:p>
              <a:pPr algn="l">
                <a:defRPr i="1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“Si todo está tan bien, ¿para qué hacer cambios”</a:t>
              </a:r>
            </a:p>
          </p:txBody>
        </p:sp>
      </p:grpSp>
      <p:grpSp>
        <p:nvGrpSpPr>
          <p:cNvPr id="178" name="Agrupar"/>
          <p:cNvGrpSpPr/>
          <p:nvPr/>
        </p:nvGrpSpPr>
        <p:grpSpPr>
          <a:xfrm>
            <a:off x="11698254" y="6788016"/>
            <a:ext cx="10641628" cy="4279712"/>
            <a:chOff x="0" y="0"/>
            <a:chExt cx="10641627" cy="4279710"/>
          </a:xfrm>
        </p:grpSpPr>
        <p:sp>
          <p:nvSpPr>
            <p:cNvPr id="176" name="Rectángulo redondeado"/>
            <p:cNvSpPr/>
            <p:nvPr/>
          </p:nvSpPr>
          <p:spPr>
            <a:xfrm>
              <a:off x="0" y="0"/>
              <a:ext cx="10641628" cy="4279711"/>
            </a:xfrm>
            <a:prstGeom prst="roundRect">
              <a:avLst>
                <a:gd name="adj" fmla="val 4451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7" name="Las transferencias coincidieron con una pérdida de liderazgo del Ministerio de Sanidad, incapaz de abordar o plantear las grandes reformas necesarias…"/>
            <p:cNvSpPr txBox="1"/>
            <p:nvPr/>
          </p:nvSpPr>
          <p:spPr>
            <a:xfrm>
              <a:off x="444178" y="507861"/>
              <a:ext cx="10193015" cy="3114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Las transferencias coincidieron con una pérdida de liderazgo del Ministerio de Sanidad, incapaz de abordar o plantear las grandes reformas necesarias</a:t>
              </a:r>
            </a:p>
            <a:p>
              <a:pPr algn="l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  <a:p>
              <a:pPr algn="l">
                <a:defRPr i="1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“Todo está transferido, luego no hace falta impulsar reformas a nivel nacional con un planteamiento de sistema”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animBg="1" advAuto="0"/>
      <p:bldP spid="175" grpId="2" animBg="1" advAuto="0"/>
      <p:bldP spid="178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La ausencia de reformas de calado es la mayor amenaza para el sistema, ya que ha hecho que no ese haya ido adaptando a los cambi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7904">
              <a:spcBef>
                <a:spcPts val="1000"/>
              </a:spcBef>
              <a:defRPr sz="4508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La ausencia de reformas de calado es la mayor amenaza para el sistema, ya que ha hecho que no ese haya ido adaptando a los cambios</a:t>
            </a:r>
          </a:p>
        </p:txBody>
      </p:sp>
      <p:grpSp>
        <p:nvGrpSpPr>
          <p:cNvPr id="183" name="Agrupar"/>
          <p:cNvGrpSpPr/>
          <p:nvPr/>
        </p:nvGrpSpPr>
        <p:grpSpPr>
          <a:xfrm>
            <a:off x="2404533" y="3666066"/>
            <a:ext cx="14133913" cy="1270001"/>
            <a:chOff x="0" y="0"/>
            <a:chExt cx="14133912" cy="1270000"/>
          </a:xfrm>
        </p:grpSpPr>
        <p:sp>
          <p:nvSpPr>
            <p:cNvPr id="181" name="Rectángulo redondeado"/>
            <p:cNvSpPr/>
            <p:nvPr/>
          </p:nvSpPr>
          <p:spPr>
            <a:xfrm>
              <a:off x="0" y="0"/>
              <a:ext cx="14133913" cy="1270000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82" name="Larga tradición reformista, Informe Abril, 1991"/>
            <p:cNvSpPr txBox="1"/>
            <p:nvPr/>
          </p:nvSpPr>
          <p:spPr>
            <a:xfrm>
              <a:off x="296333" y="315912"/>
              <a:ext cx="7778949" cy="638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Larga tradición reformista, Informe Abril, 1991</a:t>
              </a:r>
            </a:p>
          </p:txBody>
        </p:sp>
      </p:grpSp>
      <p:grpSp>
        <p:nvGrpSpPr>
          <p:cNvPr id="186" name="Agrupar"/>
          <p:cNvGrpSpPr/>
          <p:nvPr/>
        </p:nvGrpSpPr>
        <p:grpSpPr>
          <a:xfrm>
            <a:off x="2404533" y="5041900"/>
            <a:ext cx="14133913" cy="1270000"/>
            <a:chOff x="0" y="0"/>
            <a:chExt cx="14133912" cy="1270000"/>
          </a:xfrm>
        </p:grpSpPr>
        <p:sp>
          <p:nvSpPr>
            <p:cNvPr id="184" name="Rectángulo redondeado"/>
            <p:cNvSpPr/>
            <p:nvPr/>
          </p:nvSpPr>
          <p:spPr>
            <a:xfrm>
              <a:off x="0" y="0"/>
              <a:ext cx="14133913" cy="1270000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85" name="Otra tradición, más “esencialista”, reacia a los cambios"/>
            <p:cNvSpPr txBox="1"/>
            <p:nvPr/>
          </p:nvSpPr>
          <p:spPr>
            <a:xfrm>
              <a:off x="347133" y="185737"/>
              <a:ext cx="9085859" cy="638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Otra tradición, más “esencialista”, reacia a los cambios</a:t>
              </a:r>
            </a:p>
          </p:txBody>
        </p:sp>
      </p:grpSp>
      <p:sp>
        <p:nvSpPr>
          <p:cNvPr id="187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grpSp>
        <p:nvGrpSpPr>
          <p:cNvPr id="190" name="Agrupar"/>
          <p:cNvGrpSpPr/>
          <p:nvPr/>
        </p:nvGrpSpPr>
        <p:grpSpPr>
          <a:xfrm>
            <a:off x="2437287" y="7362226"/>
            <a:ext cx="4765590" cy="1727058"/>
            <a:chOff x="0" y="0"/>
            <a:chExt cx="4765589" cy="1727057"/>
          </a:xfrm>
        </p:grpSpPr>
        <p:sp>
          <p:nvSpPr>
            <p:cNvPr id="188" name="Rectángulo redondeado"/>
            <p:cNvSpPr/>
            <p:nvPr/>
          </p:nvSpPr>
          <p:spPr>
            <a:xfrm>
              <a:off x="0" y="0"/>
              <a:ext cx="4568921" cy="1727058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hueOff val="-113918"/>
                <a:satOff val="19024"/>
                <a:lumOff val="19749"/>
                <a:alpha val="45370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89" name="Todos los problemas vienen de los recortes, 2010-2013"/>
            <p:cNvSpPr txBox="1"/>
            <p:nvPr/>
          </p:nvSpPr>
          <p:spPr>
            <a:xfrm>
              <a:off x="305055" y="16737"/>
              <a:ext cx="4460535" cy="1603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sz="31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Todos </a:t>
              </a:r>
              <a:r>
                <a:rPr sz="3200"/>
                <a:t>los</a:t>
              </a:r>
              <a:r>
                <a:t> problemas vienen de los recortes, 2010-2013</a:t>
              </a:r>
            </a:p>
          </p:txBody>
        </p:sp>
      </p:grpSp>
      <p:grpSp>
        <p:nvGrpSpPr>
          <p:cNvPr id="193" name="Agrupar"/>
          <p:cNvGrpSpPr/>
          <p:nvPr/>
        </p:nvGrpSpPr>
        <p:grpSpPr>
          <a:xfrm>
            <a:off x="9410219" y="7247391"/>
            <a:ext cx="3546953" cy="1854593"/>
            <a:chOff x="0" y="0"/>
            <a:chExt cx="3546951" cy="1854592"/>
          </a:xfrm>
        </p:grpSpPr>
        <p:sp>
          <p:nvSpPr>
            <p:cNvPr id="191" name="Rectángulo redondeado"/>
            <p:cNvSpPr/>
            <p:nvPr/>
          </p:nvSpPr>
          <p:spPr>
            <a:xfrm>
              <a:off x="0" y="0"/>
              <a:ext cx="3546952" cy="1854593"/>
            </a:xfrm>
            <a:prstGeom prst="roundRect">
              <a:avLst>
                <a:gd name="adj" fmla="val 10609"/>
              </a:avLst>
            </a:prstGeom>
            <a:solidFill>
              <a:schemeClr val="accent4">
                <a:hueOff val="254533"/>
                <a:satOff val="20019"/>
                <a:lumOff val="9426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92" name="“Privatización”"/>
            <p:cNvSpPr txBox="1"/>
            <p:nvPr/>
          </p:nvSpPr>
          <p:spPr>
            <a:xfrm>
              <a:off x="485020" y="455612"/>
              <a:ext cx="2576911" cy="638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“Privatización”</a:t>
              </a:r>
            </a:p>
          </p:txBody>
        </p:sp>
      </p:grpSp>
      <p:grpSp>
        <p:nvGrpSpPr>
          <p:cNvPr id="196" name="Agrupar"/>
          <p:cNvGrpSpPr/>
          <p:nvPr/>
        </p:nvGrpSpPr>
        <p:grpSpPr>
          <a:xfrm>
            <a:off x="16047586" y="7247391"/>
            <a:ext cx="3843411" cy="1854593"/>
            <a:chOff x="0" y="0"/>
            <a:chExt cx="3843409" cy="1854592"/>
          </a:xfrm>
        </p:grpSpPr>
        <p:sp>
          <p:nvSpPr>
            <p:cNvPr id="194" name="Rectángulo redondeado"/>
            <p:cNvSpPr/>
            <p:nvPr/>
          </p:nvSpPr>
          <p:spPr>
            <a:xfrm>
              <a:off x="0" y="0"/>
              <a:ext cx="3843410" cy="1854593"/>
            </a:xfrm>
            <a:prstGeom prst="roundRect">
              <a:avLst>
                <a:gd name="adj" fmla="val 14174"/>
              </a:avLst>
            </a:prstGeom>
            <a:solidFill>
              <a:schemeClr val="accent2">
                <a:hueOff val="-602737"/>
                <a:satOff val="7170"/>
                <a:lumOff val="14117"/>
              </a:schemeClr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95" name="“Transferencias”"/>
            <p:cNvSpPr txBox="1"/>
            <p:nvPr/>
          </p:nvSpPr>
          <p:spPr>
            <a:xfrm>
              <a:off x="486604" y="501507"/>
              <a:ext cx="2870201" cy="638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“Transferencias”</a:t>
              </a:r>
            </a:p>
          </p:txBody>
        </p:sp>
      </p:grpSp>
      <p:grpSp>
        <p:nvGrpSpPr>
          <p:cNvPr id="199" name="Agrupar"/>
          <p:cNvGrpSpPr/>
          <p:nvPr/>
        </p:nvGrpSpPr>
        <p:grpSpPr>
          <a:xfrm>
            <a:off x="2556934" y="10272115"/>
            <a:ext cx="19270132" cy="2219732"/>
            <a:chOff x="0" y="0"/>
            <a:chExt cx="19270130" cy="2219731"/>
          </a:xfrm>
        </p:grpSpPr>
        <p:sp>
          <p:nvSpPr>
            <p:cNvPr id="197" name="Rectángulo redondeado"/>
            <p:cNvSpPr/>
            <p:nvPr/>
          </p:nvSpPr>
          <p:spPr>
            <a:xfrm>
              <a:off x="0" y="0"/>
              <a:ext cx="19270131" cy="2219732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198" name="La mayor amenaza para el sistema no son los recortes, ni las “privatizaciones”, ni las transferencias, sino la ausencia de reformas, la ausencia de voluntad de adaptar el sistema a los tiempo actuales"/>
            <p:cNvSpPr txBox="1"/>
            <p:nvPr/>
          </p:nvSpPr>
          <p:spPr>
            <a:xfrm>
              <a:off x="257927" y="0"/>
              <a:ext cx="18754275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4100" b="1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La mayor amenaza para el sistema no son los recortes, ni las “privatizaciones”, ni las transferencias, sino la ausencia de reformas, la ausencia de voluntad de adaptar el sistema a los tiempo actuales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1" animBg="1" advAuto="0"/>
      <p:bldP spid="186" grpId="2" animBg="1" advAuto="0"/>
      <p:bldP spid="190" grpId="3" animBg="1" advAuto="0"/>
      <p:bldP spid="193" grpId="4" animBg="1" advAuto="0"/>
      <p:bldP spid="196" grpId="5" animBg="1" advAuto="0"/>
      <p:bldP spid="199" grpId="6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ángulo redondeado"/>
          <p:cNvSpPr/>
          <p:nvPr/>
        </p:nvSpPr>
        <p:spPr>
          <a:xfrm>
            <a:off x="6679331" y="5208587"/>
            <a:ext cx="10167448" cy="3483491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25400">
            <a:solidFill>
              <a:srgbClr val="0433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44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202" name="Esto genera problemas para los pacientes y los profesional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1842">
              <a:spcBef>
                <a:spcPts val="1200"/>
              </a:spcBef>
              <a:defRPr sz="539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Esto</a:t>
            </a:r>
            <a:r>
              <a:rPr dirty="0"/>
              <a:t> genera </a:t>
            </a:r>
            <a:r>
              <a:rPr dirty="0" err="1"/>
              <a:t>problemas</a:t>
            </a:r>
            <a:r>
              <a:rPr dirty="0"/>
              <a:t> para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pacientes</a:t>
            </a:r>
            <a:r>
              <a:rPr lang="es-ES" dirty="0"/>
              <a:t>,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profesionales</a:t>
            </a:r>
            <a:r>
              <a:rPr lang="es-ES" dirty="0"/>
              <a:t> y los gestores</a:t>
            </a:r>
            <a:endParaRPr dirty="0"/>
          </a:p>
        </p:txBody>
      </p:sp>
      <p:sp>
        <p:nvSpPr>
          <p:cNvPr id="203" name="Sistema público…"/>
          <p:cNvSpPr txBox="1"/>
          <p:nvPr/>
        </p:nvSpPr>
        <p:spPr>
          <a:xfrm>
            <a:off x="7431592" y="5414962"/>
            <a:ext cx="8521750" cy="288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628650" indent="-628650">
              <a:buSzPct val="100000"/>
              <a:buChar char="✦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sz="8800"/>
              <a:t>Sistema público</a:t>
            </a:r>
          </a:p>
          <a:p>
            <a:pPr marL="228599" indent="-228599" algn="l">
              <a:buSzPct val="100000"/>
              <a:buChar char="✦"/>
              <a:defRPr sz="8800">
                <a:latin typeface="Calibri"/>
                <a:ea typeface="Calibri"/>
                <a:cs typeface="Calibri"/>
                <a:sym typeface="Calibri"/>
              </a:defRPr>
            </a:pPr>
            <a:r>
              <a:t> Sistema privado</a:t>
            </a:r>
          </a:p>
        </p:txBody>
      </p:sp>
      <p:sp>
        <p:nvSpPr>
          <p:cNvPr id="204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12 propuestas estratégicas para nuestro sistema sanitari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2. Consecuencias de ese marco general para la gestión</a:t>
            </a:r>
            <a:endParaRPr dirty="0"/>
          </a:p>
        </p:txBody>
      </p:sp>
      <p:sp>
        <p:nvSpPr>
          <p:cNvPr id="207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8488" y="13019088"/>
            <a:ext cx="307975" cy="549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4CD17-FD12-0ACB-86EB-C5EC9FAC5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8000" dirty="0">
                <a:latin typeface="Calibri" panose="020F0502020204030204" pitchFamily="34" charset="0"/>
                <a:cs typeface="Calibri" panose="020F0502020204030204" pitchFamily="34" charset="0"/>
              </a:rPr>
              <a:t>Consecuencias de ese marco general para la gestión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E78CB56-8462-E9ED-F892-DB6EB3D27374}"/>
              </a:ext>
            </a:extLst>
          </p:cNvPr>
          <p:cNvGrpSpPr/>
          <p:nvPr/>
        </p:nvGrpSpPr>
        <p:grpSpPr>
          <a:xfrm>
            <a:off x="431104" y="4233797"/>
            <a:ext cx="8161751" cy="7791189"/>
            <a:chOff x="431104" y="4233797"/>
            <a:chExt cx="8161751" cy="7791189"/>
          </a:xfrm>
        </p:grpSpPr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7C98AC21-0709-9F01-FB3C-F67C510B9811}"/>
                </a:ext>
              </a:extLst>
            </p:cNvPr>
            <p:cNvSpPr/>
            <p:nvPr/>
          </p:nvSpPr>
          <p:spPr>
            <a:xfrm>
              <a:off x="431104" y="4233797"/>
              <a:ext cx="8161751" cy="779118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D13ABCE-9E2C-21DC-AA7A-C285976E9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670" y="5620761"/>
              <a:ext cx="7639833" cy="2474478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E7BDA21-9A6C-7A8A-9496-0BF3B6E3DC07}"/>
                </a:ext>
              </a:extLst>
            </p:cNvPr>
            <p:cNvSpPr txBox="1"/>
            <p:nvPr/>
          </p:nvSpPr>
          <p:spPr>
            <a:xfrm>
              <a:off x="886374" y="4673266"/>
              <a:ext cx="3217226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Atención Primaria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1BB3134-0930-DBCB-778E-0A6042F3735C}"/>
              </a:ext>
            </a:extLst>
          </p:cNvPr>
          <p:cNvGrpSpPr/>
          <p:nvPr/>
        </p:nvGrpSpPr>
        <p:grpSpPr>
          <a:xfrm>
            <a:off x="8868427" y="4233797"/>
            <a:ext cx="7427935" cy="7791189"/>
            <a:chOff x="8868427" y="4233797"/>
            <a:chExt cx="7427935" cy="7791189"/>
          </a:xfrm>
        </p:grpSpPr>
        <p:sp>
          <p:nvSpPr>
            <p:cNvPr id="16" name="Rectángulo redondeado 15">
              <a:extLst>
                <a:ext uri="{FF2B5EF4-FFF2-40B4-BE49-F238E27FC236}">
                  <a16:creationId xmlns:a16="http://schemas.microsoft.com/office/drawing/2014/main" id="{406EAE1E-0CD3-C573-A4C4-7B45B30F4927}"/>
                </a:ext>
              </a:extLst>
            </p:cNvPr>
            <p:cNvSpPr/>
            <p:nvPr/>
          </p:nvSpPr>
          <p:spPr>
            <a:xfrm>
              <a:off x="8868427" y="4233797"/>
              <a:ext cx="7427935" cy="779118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EAA2BF2-ADF7-C211-AC78-91D59A1C20EC}"/>
                </a:ext>
              </a:extLst>
            </p:cNvPr>
            <p:cNvSpPr txBox="1"/>
            <p:nvPr/>
          </p:nvSpPr>
          <p:spPr>
            <a:xfrm>
              <a:off x="9174840" y="4673266"/>
              <a:ext cx="3435235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_tradnl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Hospitales públicos</a:t>
              </a: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B92FD273-3B65-9308-58C8-CE6E2C4A34F5}"/>
                </a:ext>
              </a:extLst>
            </p:cNvPr>
            <p:cNvSpPr txBox="1"/>
            <p:nvPr/>
          </p:nvSpPr>
          <p:spPr>
            <a:xfrm>
              <a:off x="9027364" y="5509695"/>
              <a:ext cx="6559718" cy="6053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No hay autonomía de gestión</a:t>
              </a: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, especialmente en la </a:t>
              </a: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gestión del personal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No hay </a:t>
              </a: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órganos de gobierno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Los políticos no han renunciado a continuas injerencias en la gestión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El mejor gestor: el que haga menos ruido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Ha habido intentos exitosos de crear empresas públicas y fundaciones, pero esa vía ha sido abandonada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E154AFB-FC0A-6930-1EE6-4001B5E7A787}"/>
              </a:ext>
            </a:extLst>
          </p:cNvPr>
          <p:cNvGrpSpPr/>
          <p:nvPr/>
        </p:nvGrpSpPr>
        <p:grpSpPr>
          <a:xfrm>
            <a:off x="16546882" y="4146115"/>
            <a:ext cx="7540669" cy="8016658"/>
            <a:chOff x="16546882" y="4146115"/>
            <a:chExt cx="7540669" cy="8016658"/>
          </a:xfrm>
        </p:grpSpPr>
        <p:sp>
          <p:nvSpPr>
            <p:cNvPr id="17" name="Rectángulo redondeado 16">
              <a:extLst>
                <a:ext uri="{FF2B5EF4-FFF2-40B4-BE49-F238E27FC236}">
                  <a16:creationId xmlns:a16="http://schemas.microsoft.com/office/drawing/2014/main" id="{7BFB3BB2-EBA1-1C9C-760D-B5567C9DF5DA}"/>
                </a:ext>
              </a:extLst>
            </p:cNvPr>
            <p:cNvSpPr/>
            <p:nvPr/>
          </p:nvSpPr>
          <p:spPr>
            <a:xfrm>
              <a:off x="16546882" y="4146115"/>
              <a:ext cx="7540669" cy="8016658"/>
            </a:xfrm>
            <a:prstGeom prst="round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B7AB15-A5AF-4DFA-D03B-0C4914AA520F}"/>
                </a:ext>
              </a:extLst>
            </p:cNvPr>
            <p:cNvSpPr txBox="1"/>
            <p:nvPr/>
          </p:nvSpPr>
          <p:spPr>
            <a:xfrm>
              <a:off x="17903614" y="4560532"/>
              <a:ext cx="3484927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R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Hospitales privados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A754F2CD-2558-5192-7498-EF145F09B759}"/>
                </a:ext>
              </a:extLst>
            </p:cNvPr>
            <p:cNvSpPr txBox="1"/>
            <p:nvPr/>
          </p:nvSpPr>
          <p:spPr>
            <a:xfrm>
              <a:off x="17132930" y="5866982"/>
              <a:ext cx="6819966" cy="40838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Principales clientes, aseguradoras, primas bajas y </a:t>
              </a: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tarifas bajas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Forma de hacer viables a estos hospitales: </a:t>
              </a: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masificación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Por otra parte, </a:t>
              </a:r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pago fundamentalmente por acto</a:t>
              </a: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, con lo cual se incentivan los actos, sean o no necesarios </a:t>
              </a: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</p:grp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E06B6F8-90FA-9DF3-B235-36E60D8B33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8465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3. Restricciones a la gestión, ¿puede haber gestión?</a:t>
            </a:r>
            <a:endParaRPr dirty="0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239008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27D2D-4B2E-FE12-58DA-FB6318CE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Restricciones a la gestión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854865-1240-8F5A-9F2E-18812FE26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0999" y="3889249"/>
            <a:ext cx="16859250" cy="5864352"/>
          </a:xfrm>
        </p:spPr>
        <p:txBody>
          <a:bodyPr/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Estas restricciones a la gestión deben ser conocidas por los gestores</a:t>
            </a:r>
          </a:p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No es su responsabilidad corregirlas, esos son problemas de los políticos u otros grupos sociales</a:t>
            </a:r>
          </a:p>
          <a:p>
            <a:r>
              <a:rPr lang="es-ES_tradnl" b="1" u="sng" dirty="0">
                <a:latin typeface="Calibri" panose="020F0502020204030204" pitchFamily="34" charset="0"/>
                <a:cs typeface="Calibri" panose="020F0502020204030204" pitchFamily="34" charset="0"/>
              </a:rPr>
              <a:t>Sí se puede gestionar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, pero hay que saber en qué se puede actuar y en qué no se puede actuar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E72B8B1-E2AE-D2B0-5D06-A01A0A6E0EAE}"/>
              </a:ext>
            </a:extLst>
          </p:cNvPr>
          <p:cNvGrpSpPr/>
          <p:nvPr/>
        </p:nvGrpSpPr>
        <p:grpSpPr>
          <a:xfrm>
            <a:off x="3255264" y="9287738"/>
            <a:ext cx="17366361" cy="3406701"/>
            <a:chOff x="3255264" y="9287738"/>
            <a:chExt cx="16556735" cy="3406701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87F00B6B-9846-3B51-B791-702896E4B7EE}"/>
                </a:ext>
              </a:extLst>
            </p:cNvPr>
            <p:cNvSpPr/>
            <p:nvPr/>
          </p:nvSpPr>
          <p:spPr>
            <a:xfrm>
              <a:off x="3255264" y="9753601"/>
              <a:ext cx="15934945" cy="2852927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A2BA942C-6785-F6FF-F333-416B49CD5880}"/>
                </a:ext>
              </a:extLst>
            </p:cNvPr>
            <p:cNvSpPr txBox="1"/>
            <p:nvPr/>
          </p:nvSpPr>
          <p:spPr>
            <a:xfrm>
              <a:off x="3346224" y="9287738"/>
              <a:ext cx="16465775" cy="340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6000" b="1" i="0" u="sng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La gesti</a:t>
              </a:r>
              <a:r>
                <a:rPr lang="es-ES_tradnl" sz="6000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ón importa</a:t>
              </a:r>
              <a:r>
                <a:rPr lang="es-ES_tradnl" sz="6000" dirty="0">
                  <a:latin typeface="Calibri" panose="020F0502020204030204" pitchFamily="34" charset="0"/>
                  <a:cs typeface="Calibri" panose="020F0502020204030204" pitchFamily="34" charset="0"/>
                </a:rPr>
                <a:t>, y con las mismas restricciones se pueden generar organizaciones excelentes y otras mediocres</a:t>
              </a:r>
              <a:endParaRPr kumimoji="0" lang="es-ES_tradnl" sz="60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</p:grp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1DCD1B-0244-5133-1C3E-A773558291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532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4. Elementos inspiradores</a:t>
            </a:r>
            <a:endParaRPr dirty="0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01916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427180-4CB2-1DCE-38E7-4849DFCA5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620" y="2121188"/>
            <a:ext cx="7113591" cy="10058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B3A64E-240F-0DBD-F1F1-821EBE895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277" y="2121188"/>
            <a:ext cx="6689245" cy="10058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566B873-FBF6-DD54-6355-3D8A46B6E3AF}"/>
              </a:ext>
            </a:extLst>
          </p:cNvPr>
          <p:cNvSpPr txBox="1"/>
          <p:nvPr/>
        </p:nvSpPr>
        <p:spPr>
          <a:xfrm>
            <a:off x="19494090" y="12599068"/>
            <a:ext cx="965007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2020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BC1AA55-B2CD-E8DC-A165-7DFD2E27B66E}"/>
              </a:ext>
            </a:extLst>
          </p:cNvPr>
          <p:cNvGrpSpPr/>
          <p:nvPr/>
        </p:nvGrpSpPr>
        <p:grpSpPr>
          <a:xfrm>
            <a:off x="295656" y="4921674"/>
            <a:ext cx="7772400" cy="5010074"/>
            <a:chOff x="295656" y="4921674"/>
            <a:chExt cx="7772400" cy="5010074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18EF2F8-13A4-D4B4-F65C-9652CA3D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656" y="4921674"/>
              <a:ext cx="7772400" cy="33849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2D5136F-6986-4BF0-564B-9D0F88EB06F3}"/>
                </a:ext>
              </a:extLst>
            </p:cNvPr>
            <p:cNvSpPr txBox="1"/>
            <p:nvPr/>
          </p:nvSpPr>
          <p:spPr>
            <a:xfrm>
              <a:off x="2656938" y="9295036"/>
              <a:ext cx="965007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2016</a:t>
              </a:r>
            </a:p>
          </p:txBody>
        </p:sp>
      </p:grp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9F3E76-E61B-B260-5A52-F68FAE8544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0872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hueOff val="-602737"/>
            <a:satOff val="7170"/>
            <a:lumOff val="1411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5. Qué es lo sustancial de la actividad asistencial</a:t>
            </a:r>
            <a:endParaRPr dirty="0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63133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95EE2CC4-0246-9912-3D21-F16F191646C5}"/>
              </a:ext>
            </a:extLst>
          </p:cNvPr>
          <p:cNvGrpSpPr/>
          <p:nvPr/>
        </p:nvGrpSpPr>
        <p:grpSpPr>
          <a:xfrm>
            <a:off x="878840" y="494285"/>
            <a:ext cx="10567416" cy="6463919"/>
            <a:chOff x="878840" y="494285"/>
            <a:chExt cx="10567416" cy="6463919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A69908A9-F6E8-5A99-7398-55DF20325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840" y="2114805"/>
              <a:ext cx="10567416" cy="4843399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B0DDD5E-7223-C0FD-0B63-CD62FF45E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8618" y="494285"/>
              <a:ext cx="5245100" cy="1498600"/>
            </a:xfrm>
            <a:prstGeom prst="rect">
              <a:avLst/>
            </a:prstGeom>
          </p:spPr>
        </p:pic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32CAB1-6029-2DEF-C3A0-781429C756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16</a:t>
            </a:fld>
            <a:endParaRPr lang="es-ES"/>
          </a:p>
        </p:txBody>
      </p:sp>
      <p:pic>
        <p:nvPicPr>
          <p:cNvPr id="5" name="pasted-image.pdf">
            <a:extLst>
              <a:ext uri="{FF2B5EF4-FFF2-40B4-BE49-F238E27FC236}">
                <a16:creationId xmlns:a16="http://schemas.microsoft.com/office/drawing/2014/main" id="{7F2A7942-99FC-6366-8DB5-A92960284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9984" y="5474208"/>
            <a:ext cx="5018301" cy="6303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>
            <a:extLst>
              <a:ext uri="{FF2B5EF4-FFF2-40B4-BE49-F238E27FC236}">
                <a16:creationId xmlns:a16="http://schemas.microsoft.com/office/drawing/2014/main" id="{D1960743-221E-D237-82EC-6CC993FF8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621280"/>
            <a:ext cx="4697984" cy="3523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>
            <a:extLst>
              <a:ext uri="{FF2B5EF4-FFF2-40B4-BE49-F238E27FC236}">
                <a16:creationId xmlns:a16="http://schemas.microsoft.com/office/drawing/2014/main" id="{CB245137-4CC0-2C38-BC6B-49EE211EA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6582" y="2621280"/>
            <a:ext cx="4464258" cy="3541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Captura de pantalla 2015-04-18 a las 13.27.07.png">
            <a:extLst>
              <a:ext uri="{FF2B5EF4-FFF2-40B4-BE49-F238E27FC236}">
                <a16:creationId xmlns:a16="http://schemas.microsoft.com/office/drawing/2014/main" id="{DAADFEC3-3914-1B56-B4C1-8878C13BD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066" y="7949289"/>
            <a:ext cx="6462203" cy="44414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tif">
            <a:extLst>
              <a:ext uri="{FF2B5EF4-FFF2-40B4-BE49-F238E27FC236}">
                <a16:creationId xmlns:a16="http://schemas.microsoft.com/office/drawing/2014/main" id="{C2372A10-3B6D-0413-BAEE-181D0D9C2E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269" y="7949289"/>
            <a:ext cx="6050094" cy="44414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18066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4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ntroduc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/>
              <a:t>6. </a:t>
            </a:r>
            <a:r>
              <a:rPr lang="es-ES" dirty="0" err="1"/>
              <a:t>Chek-list</a:t>
            </a:r>
            <a:r>
              <a:rPr lang="es-ES" dirty="0"/>
              <a:t> para los gestores</a:t>
            </a:r>
            <a:endParaRPr dirty="0"/>
          </a:p>
        </p:txBody>
      </p:sp>
      <p:sp>
        <p:nvSpPr>
          <p:cNvPr id="142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2029082" y="13019484"/>
            <a:ext cx="307976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84316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Número de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14334749" y="13072454"/>
            <a:ext cx="443708" cy="5492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49" name="Línea"/>
          <p:cNvSpPr/>
          <p:nvPr/>
        </p:nvSpPr>
        <p:spPr>
          <a:xfrm>
            <a:off x="21896689" y="11153744"/>
            <a:ext cx="1" cy="208004"/>
          </a:xfrm>
          <a:prstGeom prst="line">
            <a:avLst/>
          </a:prstGeom>
          <a:ln w="25400">
            <a:solidFill>
              <a:srgbClr val="00FD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4400"/>
            </a:pPr>
            <a:endParaRPr/>
          </a:p>
        </p:txBody>
      </p:sp>
      <p:grpSp>
        <p:nvGrpSpPr>
          <p:cNvPr id="280" name="Agrupar"/>
          <p:cNvGrpSpPr/>
          <p:nvPr/>
        </p:nvGrpSpPr>
        <p:grpSpPr>
          <a:xfrm>
            <a:off x="1169248" y="389281"/>
            <a:ext cx="5762879" cy="4713121"/>
            <a:chOff x="0" y="0"/>
            <a:chExt cx="5762877" cy="4713120"/>
          </a:xfrm>
        </p:grpSpPr>
        <p:sp>
          <p:nvSpPr>
            <p:cNvPr id="276" name="Rectángulo redondeado"/>
            <p:cNvSpPr/>
            <p:nvPr/>
          </p:nvSpPr>
          <p:spPr>
            <a:xfrm>
              <a:off x="1150746" y="2712997"/>
              <a:ext cx="4612132" cy="1866000"/>
            </a:xfrm>
            <a:prstGeom prst="roundRect">
              <a:avLst>
                <a:gd name="adj" fmla="val 9481"/>
              </a:avLst>
            </a:prstGeom>
            <a:solidFill>
              <a:srgbClr val="FFFFFF"/>
            </a:solidFill>
            <a:ln w="254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277" name="Importancia creciente de la salud en las políticas comunitarias"/>
            <p:cNvSpPr txBox="1"/>
            <p:nvPr/>
          </p:nvSpPr>
          <p:spPr>
            <a:xfrm>
              <a:off x="1175793" y="2740572"/>
              <a:ext cx="4562038" cy="1972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lang="es-ES" dirty="0"/>
                <a:t>Conocer y relacionarse con los “</a:t>
              </a:r>
              <a:r>
                <a:rPr lang="es-ES" dirty="0" err="1"/>
                <a:t>stakeholders</a:t>
              </a:r>
              <a:r>
                <a:rPr lang="es-ES" dirty="0"/>
                <a:t>”</a:t>
              </a:r>
              <a:endParaRPr dirty="0"/>
            </a:p>
          </p:txBody>
        </p:sp>
        <p:sp>
          <p:nvSpPr>
            <p:cNvPr id="278" name="Línea"/>
            <p:cNvSpPr/>
            <p:nvPr/>
          </p:nvSpPr>
          <p:spPr>
            <a:xfrm>
              <a:off x="2688126" y="2301742"/>
              <a:ext cx="269873" cy="269873"/>
            </a:xfrm>
            <a:prstGeom prst="line">
              <a:avLst/>
            </a:prstGeom>
            <a:noFill/>
            <a:ln w="25400" cap="flat">
              <a:solidFill>
                <a:srgbClr val="0433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  <p:sp>
          <p:nvSpPr>
            <p:cNvPr id="279" name="1. Inspiración desde la Unión Europea"/>
            <p:cNvSpPr/>
            <p:nvPr/>
          </p:nvSpPr>
          <p:spPr>
            <a:xfrm>
              <a:off x="0" y="0"/>
              <a:ext cx="3598423" cy="2291169"/>
            </a:xfrm>
            <a:prstGeom prst="roundRect">
              <a:avLst>
                <a:gd name="adj" fmla="val 7721"/>
              </a:avLst>
            </a:prstGeom>
            <a:solidFill>
              <a:srgbClr val="362DDC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1. </a:t>
              </a:r>
              <a:r>
                <a:rPr lang="es-ES" dirty="0"/>
                <a:t>Cuidar la coalición de apoyo</a:t>
              </a:r>
              <a:endParaRPr dirty="0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12883E4-BFD1-3132-B756-2A125CC5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016" y="6038342"/>
            <a:ext cx="6400800" cy="59309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640E480-01AA-F3D7-9460-3959597DF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0856" y="4916021"/>
            <a:ext cx="7772400" cy="737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6048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F103B45E-7C21-C677-FE71-4D18BDC522E1}"/>
              </a:ext>
            </a:extLst>
          </p:cNvPr>
          <p:cNvGrpSpPr/>
          <p:nvPr/>
        </p:nvGrpSpPr>
        <p:grpSpPr>
          <a:xfrm>
            <a:off x="8622978" y="517834"/>
            <a:ext cx="5150270" cy="4536551"/>
            <a:chOff x="0" y="0"/>
            <a:chExt cx="5150269" cy="4536549"/>
          </a:xfrm>
        </p:grpSpPr>
        <p:sp>
          <p:nvSpPr>
            <p:cNvPr id="3" name="2. Diálogo y acuerdo">
              <a:extLst>
                <a:ext uri="{FF2B5EF4-FFF2-40B4-BE49-F238E27FC236}">
                  <a16:creationId xmlns:a16="http://schemas.microsoft.com/office/drawing/2014/main" id="{BE7C64BD-9F89-EE82-9029-F85A55FFC28D}"/>
                </a:ext>
              </a:extLst>
            </p:cNvPr>
            <p:cNvSpPr/>
            <p:nvPr/>
          </p:nvSpPr>
          <p:spPr>
            <a:xfrm>
              <a:off x="0" y="0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4FD22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2. </a:t>
              </a:r>
              <a:r>
                <a:rPr lang="es-ES" dirty="0"/>
                <a:t>Impulsar la participación</a:t>
              </a:r>
              <a:endParaRPr dirty="0"/>
            </a:p>
          </p:txBody>
        </p:sp>
        <p:grpSp>
          <p:nvGrpSpPr>
            <p:cNvPr id="4" name="Agrupar">
              <a:extLst>
                <a:ext uri="{FF2B5EF4-FFF2-40B4-BE49-F238E27FC236}">
                  <a16:creationId xmlns:a16="http://schemas.microsoft.com/office/drawing/2014/main" id="{141DADBC-599B-431F-A480-9300B023F25A}"/>
                </a:ext>
              </a:extLst>
            </p:cNvPr>
            <p:cNvGrpSpPr/>
            <p:nvPr/>
          </p:nvGrpSpPr>
          <p:grpSpPr>
            <a:xfrm>
              <a:off x="1407534" y="2799066"/>
              <a:ext cx="3742735" cy="1737483"/>
              <a:chOff x="0" y="12700"/>
              <a:chExt cx="3742733" cy="1737481"/>
            </a:xfrm>
          </p:grpSpPr>
          <p:sp>
            <p:nvSpPr>
              <p:cNvPr id="6" name="Rectángulo redondeado">
                <a:extLst>
                  <a:ext uri="{FF2B5EF4-FFF2-40B4-BE49-F238E27FC236}">
                    <a16:creationId xmlns:a16="http://schemas.microsoft.com/office/drawing/2014/main" id="{E2CFE746-A14D-0A13-011C-A7FA86F842CB}"/>
                  </a:ext>
                </a:extLst>
              </p:cNvPr>
              <p:cNvSpPr/>
              <p:nvPr/>
            </p:nvSpPr>
            <p:spPr>
              <a:xfrm>
                <a:off x="0" y="12700"/>
                <a:ext cx="3597710" cy="1737481"/>
              </a:xfrm>
              <a:prstGeom prst="roundRect">
                <a:avLst>
                  <a:gd name="adj" fmla="val 15000"/>
                </a:avLst>
              </a:prstGeom>
              <a:solidFill>
                <a:srgbClr val="FFFFFF"/>
              </a:solidFill>
              <a:ln w="25400" cap="flat">
                <a:solidFill>
                  <a:srgbClr val="00F9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400"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Método de trabajo abordar los problemas">
                <a:extLst>
                  <a:ext uri="{FF2B5EF4-FFF2-40B4-BE49-F238E27FC236}">
                    <a16:creationId xmlns:a16="http://schemas.microsoft.com/office/drawing/2014/main" id="{6F154503-1F93-BC7C-E2A9-3D865AA4B5D0}"/>
                  </a:ext>
                </a:extLst>
              </p:cNvPr>
              <p:cNvSpPr txBox="1"/>
              <p:nvPr/>
            </p:nvSpPr>
            <p:spPr>
              <a:xfrm>
                <a:off x="119623" y="249811"/>
                <a:ext cx="3623110" cy="11291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marL="228600" indent="-228600" algn="l">
                  <a:buSzPct val="100000"/>
                  <a:buChar char="-"/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lang="es-ES" dirty="0"/>
                  <a:t>Top-</a:t>
                </a:r>
                <a:r>
                  <a:rPr lang="es-ES" dirty="0" err="1"/>
                  <a:t>down</a:t>
                </a:r>
                <a:endParaRPr lang="es-ES" dirty="0"/>
              </a:p>
              <a:p>
                <a:r>
                  <a:rPr lang="es-ES" dirty="0"/>
                  <a:t>Bottom-up</a:t>
                </a:r>
                <a:endParaRPr dirty="0"/>
              </a:p>
            </p:txBody>
          </p:sp>
        </p:grpSp>
        <p:sp>
          <p:nvSpPr>
            <p:cNvPr id="5" name="Línea">
              <a:extLst>
                <a:ext uri="{FF2B5EF4-FFF2-40B4-BE49-F238E27FC236}">
                  <a16:creationId xmlns:a16="http://schemas.microsoft.com/office/drawing/2014/main" id="{98B9871C-292D-850B-7144-A63802542611}"/>
                </a:ext>
              </a:extLst>
            </p:cNvPr>
            <p:cNvSpPr/>
            <p:nvPr/>
          </p:nvSpPr>
          <p:spPr>
            <a:xfrm>
              <a:off x="2260659" y="2321792"/>
              <a:ext cx="168768" cy="359514"/>
            </a:xfrm>
            <a:prstGeom prst="line">
              <a:avLst/>
            </a:prstGeom>
            <a:noFill/>
            <a:ln w="25400" cap="flat">
              <a:solidFill>
                <a:srgbClr val="00F9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18BC3A42-CA2A-F5CA-129A-9D2B107C77EF}"/>
              </a:ext>
            </a:extLst>
          </p:cNvPr>
          <p:cNvGrpSpPr/>
          <p:nvPr/>
        </p:nvGrpSpPr>
        <p:grpSpPr>
          <a:xfrm>
            <a:off x="2806140" y="5780791"/>
            <a:ext cx="19003599" cy="5429106"/>
            <a:chOff x="2806140" y="5780791"/>
            <a:chExt cx="19003599" cy="5429106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69845A45-0253-A935-5000-4A8F2566C88C}"/>
                </a:ext>
              </a:extLst>
            </p:cNvPr>
            <p:cNvSpPr txBox="1"/>
            <p:nvPr/>
          </p:nvSpPr>
          <p:spPr>
            <a:xfrm>
              <a:off x="2806140" y="9588300"/>
              <a:ext cx="19003599" cy="162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685800" marR="0" indent="-6858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s-ES_tradnl" sz="4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Limitaciones del enfoque top-</a:t>
              </a:r>
              <a:r>
                <a:rPr kumimoji="0" lang="es-ES_tradnl" sz="4800" b="0" i="0" u="none" strike="noStrike" cap="none" spc="0" normalizeH="0" baseline="0" dirty="0" err="1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down</a:t>
              </a:r>
              <a:r>
                <a:rPr kumimoji="0" lang="es-ES_tradnl" sz="4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, que, sin embargo, es imprescindible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sz="4800" dirty="0">
                  <a:latin typeface="Calibri" panose="020F0502020204030204" pitchFamily="34" charset="0"/>
                  <a:cs typeface="Calibri" panose="020F0502020204030204" pitchFamily="34" charset="0"/>
                </a:rPr>
                <a:t>  Completar este enfoque con el bottom-up</a:t>
              </a:r>
              <a:endParaRPr kumimoji="0" lang="es-ES_tradnl" sz="4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AEA5BA6-AADB-B953-4147-04F4BF453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6205" y="5780791"/>
              <a:ext cx="7772400" cy="3666226"/>
            </a:xfrm>
            <a:prstGeom prst="rect">
              <a:avLst/>
            </a:prstGeom>
          </p:spPr>
        </p:pic>
      </p:grp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A0A6DC0A-59EA-A473-76B2-38BA87F611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3874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B805A58E-4B7F-6576-D557-9E2704E6A569}"/>
              </a:ext>
            </a:extLst>
          </p:cNvPr>
          <p:cNvGrpSpPr/>
          <p:nvPr/>
        </p:nvGrpSpPr>
        <p:grpSpPr>
          <a:xfrm>
            <a:off x="15790417" y="283622"/>
            <a:ext cx="7573143" cy="2502487"/>
            <a:chOff x="0" y="0"/>
            <a:chExt cx="7573141" cy="2502485"/>
          </a:xfrm>
        </p:grpSpPr>
        <p:sp>
          <p:nvSpPr>
            <p:cNvPr id="3" name="3. Orientación hacia la salud">
              <a:extLst>
                <a:ext uri="{FF2B5EF4-FFF2-40B4-BE49-F238E27FC236}">
                  <a16:creationId xmlns:a16="http://schemas.microsoft.com/office/drawing/2014/main" id="{FBFD9D81-20B9-F0D5-4C54-3AA5FEEF6820}"/>
                </a:ext>
              </a:extLst>
            </p:cNvPr>
            <p:cNvSpPr/>
            <p:nvPr/>
          </p:nvSpPr>
          <p:spPr>
            <a:xfrm>
              <a:off x="0" y="35313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5B6117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3. </a:t>
              </a:r>
              <a:r>
                <a:rPr lang="es-ES" dirty="0"/>
                <a:t>Configurar la visión compartida</a:t>
              </a:r>
              <a:endParaRPr dirty="0"/>
            </a:p>
          </p:txBody>
        </p:sp>
        <p:grpSp>
          <p:nvGrpSpPr>
            <p:cNvPr id="4" name="Agrupar">
              <a:extLst>
                <a:ext uri="{FF2B5EF4-FFF2-40B4-BE49-F238E27FC236}">
                  <a16:creationId xmlns:a16="http://schemas.microsoft.com/office/drawing/2014/main" id="{308D27A3-207B-0445-8844-D44F2E70A953}"/>
                </a:ext>
              </a:extLst>
            </p:cNvPr>
            <p:cNvGrpSpPr/>
            <p:nvPr/>
          </p:nvGrpSpPr>
          <p:grpSpPr>
            <a:xfrm>
              <a:off x="4572851" y="0"/>
              <a:ext cx="3000290" cy="1658450"/>
              <a:chOff x="0" y="0"/>
              <a:chExt cx="3000289" cy="1658449"/>
            </a:xfrm>
          </p:grpSpPr>
          <p:sp>
            <p:nvSpPr>
              <p:cNvPr id="6" name="Rectángulo redondeado">
                <a:extLst>
                  <a:ext uri="{FF2B5EF4-FFF2-40B4-BE49-F238E27FC236}">
                    <a16:creationId xmlns:a16="http://schemas.microsoft.com/office/drawing/2014/main" id="{6EC109F2-DFAC-B401-E16A-8BDFC85AA626}"/>
                  </a:ext>
                </a:extLst>
              </p:cNvPr>
              <p:cNvSpPr/>
              <p:nvPr/>
            </p:nvSpPr>
            <p:spPr>
              <a:xfrm>
                <a:off x="0" y="0"/>
                <a:ext cx="3000288" cy="1658449"/>
              </a:xfrm>
              <a:prstGeom prst="roundRect">
                <a:avLst>
                  <a:gd name="adj" fmla="val 11487"/>
                </a:avLst>
              </a:prstGeom>
              <a:solidFill>
                <a:srgbClr val="FFFFFF"/>
              </a:solidFill>
              <a:ln w="25400" cap="flat">
                <a:solidFill>
                  <a:schemeClr val="accent3">
                    <a:hueOff val="708446"/>
                    <a:satOff val="-4821"/>
                    <a:lumOff val="-14251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400"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Cambio de paradigma del sistema">
                <a:extLst>
                  <a:ext uri="{FF2B5EF4-FFF2-40B4-BE49-F238E27FC236}">
                    <a16:creationId xmlns:a16="http://schemas.microsoft.com/office/drawing/2014/main" id="{E62A2FA4-D75A-2769-37D6-BFB802EE9965}"/>
                  </a:ext>
                </a:extLst>
              </p:cNvPr>
              <p:cNvSpPr txBox="1"/>
              <p:nvPr/>
            </p:nvSpPr>
            <p:spPr>
              <a:xfrm>
                <a:off x="148620" y="18428"/>
                <a:ext cx="2851669" cy="16215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marL="228600" indent="-228600" algn="l">
                  <a:buSzPct val="100000"/>
                  <a:buChar char="-"/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lang="es-ES" dirty="0"/>
                  <a:t>Dónde queremos estar</a:t>
                </a:r>
                <a:endParaRPr dirty="0"/>
              </a:p>
            </p:txBody>
          </p:sp>
        </p:grpSp>
        <p:sp>
          <p:nvSpPr>
            <p:cNvPr id="5" name="Línea">
              <a:extLst>
                <a:ext uri="{FF2B5EF4-FFF2-40B4-BE49-F238E27FC236}">
                  <a16:creationId xmlns:a16="http://schemas.microsoft.com/office/drawing/2014/main" id="{51A0834E-1C3C-4C4D-0FF0-E27511339B63}"/>
                </a:ext>
              </a:extLst>
            </p:cNvPr>
            <p:cNvSpPr/>
            <p:nvPr/>
          </p:nvSpPr>
          <p:spPr>
            <a:xfrm>
              <a:off x="3835449" y="952178"/>
              <a:ext cx="694655" cy="1"/>
            </a:xfrm>
            <a:prstGeom prst="line">
              <a:avLst/>
            </a:prstGeom>
            <a:noFill/>
            <a:ln w="25400" cap="flat">
              <a:solidFill>
                <a:schemeClr val="accent3">
                  <a:hueOff val="708446"/>
                  <a:satOff val="-4821"/>
                  <a:lumOff val="-1425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0B4B54F-588D-9ED4-5C4E-958ADBA997DD}"/>
              </a:ext>
            </a:extLst>
          </p:cNvPr>
          <p:cNvSpPr txBox="1"/>
          <p:nvPr/>
        </p:nvSpPr>
        <p:spPr>
          <a:xfrm>
            <a:off x="9034271" y="4004263"/>
            <a:ext cx="14008609" cy="762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5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En una serie de temas básicos: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_tradn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5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Tipo de asistencia y colaboración con el conjunto de los dispositivos sanitarios del área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_tradnl" sz="5400" dirty="0">
                <a:latin typeface="Calibri" panose="020F0502020204030204" pitchFamily="34" charset="0"/>
                <a:cs typeface="Calibri" panose="020F0502020204030204" pitchFamily="34" charset="0"/>
              </a:rPr>
              <a:t>Tecnología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5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Recursos Humanos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_tradnl" sz="5400" dirty="0">
                <a:latin typeface="Calibri" panose="020F0502020204030204" pitchFamily="34" charset="0"/>
                <a:cs typeface="Calibri" panose="020F0502020204030204" pitchFamily="34" charset="0"/>
              </a:rPr>
              <a:t>Proveedores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5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Nuevo paciente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_tradnl" sz="5400" dirty="0">
                <a:latin typeface="Calibri" panose="020F0502020204030204" pitchFamily="34" charset="0"/>
                <a:cs typeface="Calibri" panose="020F0502020204030204" pitchFamily="34" charset="0"/>
              </a:rPr>
              <a:t>Gobernanza y cambio social</a:t>
            </a:r>
            <a:endParaRPr kumimoji="0" lang="es-ES_tradnl" sz="5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9A9570-7292-C092-7329-45581599C83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20</a:t>
            </a:fld>
            <a:endParaRPr lang="es-E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AB2DF9B4-71A0-6E2D-74FA-1126B6A91F22}"/>
              </a:ext>
            </a:extLst>
          </p:cNvPr>
          <p:cNvGrpSpPr/>
          <p:nvPr/>
        </p:nvGrpSpPr>
        <p:grpSpPr>
          <a:xfrm>
            <a:off x="623570" y="4004263"/>
            <a:ext cx="7531100" cy="3811620"/>
            <a:chOff x="623570" y="4004263"/>
            <a:chExt cx="7531100" cy="3811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EC816EB-2E89-B38B-85E5-460F65B1F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1492" y="4004263"/>
              <a:ext cx="1549400" cy="86360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5A278EB-57C8-B3F8-F970-DA92506E2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570" y="4907583"/>
              <a:ext cx="7531100" cy="2908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47255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25DE5C33-D2FA-DBD1-8840-C2EA7B628DFB}"/>
              </a:ext>
            </a:extLst>
          </p:cNvPr>
          <p:cNvGrpSpPr/>
          <p:nvPr/>
        </p:nvGrpSpPr>
        <p:grpSpPr>
          <a:xfrm>
            <a:off x="15303093" y="2871616"/>
            <a:ext cx="8489949" cy="3020377"/>
            <a:chOff x="0" y="0"/>
            <a:chExt cx="8489947" cy="3020376"/>
          </a:xfrm>
        </p:grpSpPr>
        <p:sp>
          <p:nvSpPr>
            <p:cNvPr id="3" name="4. Medicina de precisión">
              <a:extLst>
                <a:ext uri="{FF2B5EF4-FFF2-40B4-BE49-F238E27FC236}">
                  <a16:creationId xmlns:a16="http://schemas.microsoft.com/office/drawing/2014/main" id="{7C229711-49AE-6487-3181-9BACECA208E3}"/>
                </a:ext>
              </a:extLst>
            </p:cNvPr>
            <p:cNvSpPr/>
            <p:nvPr/>
          </p:nvSpPr>
          <p:spPr>
            <a:xfrm>
              <a:off x="4697245" y="0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E26C3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4. </a:t>
              </a:r>
              <a:r>
                <a:rPr lang="es-ES" dirty="0"/>
                <a:t>Modelo asistencial y organización</a:t>
              </a:r>
              <a:endParaRPr dirty="0"/>
            </a:p>
          </p:txBody>
        </p:sp>
        <p:grpSp>
          <p:nvGrpSpPr>
            <p:cNvPr id="4" name="Agrupar">
              <a:extLst>
                <a:ext uri="{FF2B5EF4-FFF2-40B4-BE49-F238E27FC236}">
                  <a16:creationId xmlns:a16="http://schemas.microsoft.com/office/drawing/2014/main" id="{70BFE608-1176-CC14-8079-4C4774FF747E}"/>
                </a:ext>
              </a:extLst>
            </p:cNvPr>
            <p:cNvGrpSpPr/>
            <p:nvPr/>
          </p:nvGrpSpPr>
          <p:grpSpPr>
            <a:xfrm>
              <a:off x="0" y="261448"/>
              <a:ext cx="4270664" cy="2758928"/>
              <a:chOff x="0" y="0"/>
              <a:chExt cx="4270663" cy="2758926"/>
            </a:xfrm>
          </p:grpSpPr>
          <p:sp>
            <p:nvSpPr>
              <p:cNvPr id="6" name="Rectángulo redondeado">
                <a:extLst>
                  <a:ext uri="{FF2B5EF4-FFF2-40B4-BE49-F238E27FC236}">
                    <a16:creationId xmlns:a16="http://schemas.microsoft.com/office/drawing/2014/main" id="{FD76F32F-1481-11F7-6825-5C5F7B97B239}"/>
                  </a:ext>
                </a:extLst>
              </p:cNvPr>
              <p:cNvSpPr/>
              <p:nvPr/>
            </p:nvSpPr>
            <p:spPr>
              <a:xfrm>
                <a:off x="0" y="0"/>
                <a:ext cx="4270663" cy="2758926"/>
              </a:xfrm>
              <a:prstGeom prst="roundRect">
                <a:avLst>
                  <a:gd name="adj" fmla="val 6905"/>
                </a:avLst>
              </a:prstGeom>
              <a:solidFill>
                <a:srgbClr val="FFFFFF"/>
              </a:solidFill>
              <a:ln w="25400" cap="flat">
                <a:solidFill>
                  <a:schemeClr val="accent5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400"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Diagnósticos precisos y tratamientos personalizados…">
                <a:extLst>
                  <a:ext uri="{FF2B5EF4-FFF2-40B4-BE49-F238E27FC236}">
                    <a16:creationId xmlns:a16="http://schemas.microsoft.com/office/drawing/2014/main" id="{3BD482F4-ECCB-0AC0-485F-9399C26A6CDA}"/>
                  </a:ext>
                </a:extLst>
              </p:cNvPr>
              <p:cNvSpPr txBox="1"/>
              <p:nvPr/>
            </p:nvSpPr>
            <p:spPr>
              <a:xfrm>
                <a:off x="79789" y="322445"/>
                <a:ext cx="4087740" cy="2114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marL="228600" indent="-228600" algn="l">
                  <a:buSzPct val="100000"/>
                  <a:buChar char="-"/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lang="es-ES" dirty="0"/>
                  <a:t>El tiempo médico (o clínico) define la calidad de una organización sanitaria</a:t>
                </a:r>
                <a:endParaRPr dirty="0"/>
              </a:p>
            </p:txBody>
          </p:sp>
        </p:grpSp>
        <p:sp>
          <p:nvSpPr>
            <p:cNvPr id="5" name="Línea">
              <a:extLst>
                <a:ext uri="{FF2B5EF4-FFF2-40B4-BE49-F238E27FC236}">
                  <a16:creationId xmlns:a16="http://schemas.microsoft.com/office/drawing/2014/main" id="{06D9ADAD-ED48-558E-4227-46C3C81A9961}"/>
                </a:ext>
              </a:extLst>
            </p:cNvPr>
            <p:cNvSpPr/>
            <p:nvPr/>
          </p:nvSpPr>
          <p:spPr>
            <a:xfrm flipH="1">
              <a:off x="4300703" y="1415579"/>
              <a:ext cx="443707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375889"/>
                  <a:satOff val="-9195"/>
                  <a:lumOff val="-1490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FECC176F-1582-F4C2-1826-93F464E99EF5}"/>
              </a:ext>
            </a:extLst>
          </p:cNvPr>
          <p:cNvSpPr txBox="1"/>
          <p:nvPr/>
        </p:nvSpPr>
        <p:spPr>
          <a:xfrm>
            <a:off x="1287241" y="1984885"/>
            <a:ext cx="12514103" cy="21140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Diferenciar entre</a:t>
            </a:r>
          </a:p>
          <a:p>
            <a:pPr marL="457200" lvl="1" indent="-457200" algn="l">
              <a:buFont typeface="Arial" panose="020B0604020202020204" pitchFamily="34" charset="0"/>
              <a:buChar char="•"/>
            </a:pPr>
            <a:r>
              <a:rPr lang="es-ES_tradnl" b="1" dirty="0">
                <a:latin typeface="Calibri" panose="020F0502020204030204" pitchFamily="34" charset="0"/>
                <a:cs typeface="Calibri" panose="020F0502020204030204" pitchFamily="34" charset="0"/>
              </a:rPr>
              <a:t>Pacientes agudos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, especialistas</a:t>
            </a:r>
          </a:p>
          <a:p>
            <a:pPr marL="457200" lvl="1" indent="-457200" algn="l">
              <a:buFont typeface="Arial" panose="020B0604020202020204" pitchFamily="34" charset="0"/>
              <a:buChar char="•"/>
            </a:pPr>
            <a:r>
              <a:rPr kumimoji="0" lang="es-ES_tradnl" b="1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Pacientes crónicos complejos y frágiles</a:t>
            </a:r>
            <a:r>
              <a:rPr kumimoji="0" lang="es-ES_tradnl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, llevados por Medicina Interna,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 los especialistas consultores y asignación de enfermería de enlace</a:t>
            </a:r>
            <a:endParaRPr kumimoji="0" lang="es-ES_tradnl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8B71A3-5B02-7F11-4968-DDF1C80A1C67}"/>
              </a:ext>
            </a:extLst>
          </p:cNvPr>
          <p:cNvSpPr txBox="1"/>
          <p:nvPr/>
        </p:nvSpPr>
        <p:spPr>
          <a:xfrm>
            <a:off x="991085" y="10325484"/>
            <a:ext cx="4667944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Especial atención a: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Niños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Cáncer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Urgencias</a:t>
            </a:r>
          </a:p>
          <a:p>
            <a:pPr marL="457200" marR="0" indent="-4572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Medicina perioperatoria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8159EC5-DD95-EF1A-74AA-07A5B8866ACB}"/>
              </a:ext>
            </a:extLst>
          </p:cNvPr>
          <p:cNvGrpSpPr/>
          <p:nvPr/>
        </p:nvGrpSpPr>
        <p:grpSpPr>
          <a:xfrm>
            <a:off x="1228330" y="4854767"/>
            <a:ext cx="8861399" cy="4798945"/>
            <a:chOff x="1228330" y="4854767"/>
            <a:chExt cx="8861399" cy="4798945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8C8B12B7-41BE-F07D-8355-F80F49F07D75}"/>
                </a:ext>
              </a:extLst>
            </p:cNvPr>
            <p:cNvSpPr txBox="1"/>
            <p:nvPr/>
          </p:nvSpPr>
          <p:spPr>
            <a:xfrm>
              <a:off x="1228330" y="4854767"/>
              <a:ext cx="8861399" cy="1129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Redes de Unidades asistenciales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Atención Primaria-Hospital-Domicilio-Residencias</a:t>
              </a: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175498B-134A-F6FE-6E83-E642263C5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53896" y="6121413"/>
              <a:ext cx="8522698" cy="3532299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9CCE656B-943A-6112-A412-9D04E749F74C}"/>
              </a:ext>
            </a:extLst>
          </p:cNvPr>
          <p:cNvGrpSpPr/>
          <p:nvPr/>
        </p:nvGrpSpPr>
        <p:grpSpPr>
          <a:xfrm>
            <a:off x="10162985" y="7689210"/>
            <a:ext cx="13273065" cy="4892934"/>
            <a:chOff x="10162985" y="7689210"/>
            <a:chExt cx="13273065" cy="489293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9A77650-5A61-D3BF-B708-67BFAFCE404B}"/>
                </a:ext>
              </a:extLst>
            </p:cNvPr>
            <p:cNvSpPr txBox="1"/>
            <p:nvPr/>
          </p:nvSpPr>
          <p:spPr>
            <a:xfrm>
              <a:off x="10355254" y="7689210"/>
              <a:ext cx="12276713" cy="1129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Superación del concepto de “servicio” com</a:t>
              </a:r>
              <a:r>
                <a:rPr lang="es-ES_tradnl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 unidad organizativa </a:t>
              </a: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(Ej. Karolinska o Clínico de Barcelona)</a:t>
              </a: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223F610-9497-8C26-6126-F2D65DC1B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62985" y="8740803"/>
              <a:ext cx="13273065" cy="3841341"/>
            </a:xfrm>
            <a:prstGeom prst="rect">
              <a:avLst/>
            </a:prstGeom>
          </p:spPr>
        </p:pic>
      </p:grp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FB19A4C-ECAA-6CEF-9E4C-E210C670D2A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296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C3F1C2C5-FB59-720F-D942-1DD293ACB090}"/>
              </a:ext>
            </a:extLst>
          </p:cNvPr>
          <p:cNvGrpSpPr/>
          <p:nvPr/>
        </p:nvGrpSpPr>
        <p:grpSpPr>
          <a:xfrm>
            <a:off x="13622841" y="5799237"/>
            <a:ext cx="10170201" cy="2467173"/>
            <a:chOff x="0" y="0"/>
            <a:chExt cx="10170199" cy="2467172"/>
          </a:xfrm>
        </p:grpSpPr>
        <p:grpSp>
          <p:nvGrpSpPr>
            <p:cNvPr id="3" name="Agrupar">
              <a:extLst>
                <a:ext uri="{FF2B5EF4-FFF2-40B4-BE49-F238E27FC236}">
                  <a16:creationId xmlns:a16="http://schemas.microsoft.com/office/drawing/2014/main" id="{E3360985-618A-7FBA-A8BB-15CDAFAB1DCE}"/>
                </a:ext>
              </a:extLst>
            </p:cNvPr>
            <p:cNvGrpSpPr/>
            <p:nvPr/>
          </p:nvGrpSpPr>
          <p:grpSpPr>
            <a:xfrm>
              <a:off x="0" y="362048"/>
              <a:ext cx="6197978" cy="1743076"/>
              <a:chOff x="0" y="0"/>
              <a:chExt cx="6197977" cy="1743075"/>
            </a:xfrm>
          </p:grpSpPr>
          <p:sp>
            <p:nvSpPr>
              <p:cNvPr id="6" name="Rectángulo redondeado">
                <a:extLst>
                  <a:ext uri="{FF2B5EF4-FFF2-40B4-BE49-F238E27FC236}">
                    <a16:creationId xmlns:a16="http://schemas.microsoft.com/office/drawing/2014/main" id="{C2754173-FD37-AC50-7BB3-71C694D8D91E}"/>
                  </a:ext>
                </a:extLst>
              </p:cNvPr>
              <p:cNvSpPr/>
              <p:nvPr/>
            </p:nvSpPr>
            <p:spPr>
              <a:xfrm>
                <a:off x="0" y="0"/>
                <a:ext cx="5374348" cy="1743075"/>
              </a:xfrm>
              <a:prstGeom prst="roundRect">
                <a:avLst>
                  <a:gd name="adj" fmla="val 10929"/>
                </a:avLst>
              </a:prstGeom>
              <a:solidFill>
                <a:srgbClr val="FFFFFF"/>
              </a:solidFill>
              <a:ln w="25400" cap="flat">
                <a:solidFill>
                  <a:srgbClr val="FF40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400"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Políticas de recursos humanos (incluyendo planificación), elemento central">
                <a:extLst>
                  <a:ext uri="{FF2B5EF4-FFF2-40B4-BE49-F238E27FC236}">
                    <a16:creationId xmlns:a16="http://schemas.microsoft.com/office/drawing/2014/main" id="{69454F9F-47A0-B4C4-19F1-989D03D42C49}"/>
                  </a:ext>
                </a:extLst>
              </p:cNvPr>
              <p:cNvSpPr txBox="1"/>
              <p:nvPr/>
            </p:nvSpPr>
            <p:spPr>
              <a:xfrm>
                <a:off x="8963" y="60740"/>
                <a:ext cx="6189014" cy="16215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marL="228600" indent="-228600" algn="l">
                  <a:buSzPct val="100000"/>
                  <a:buChar char="-"/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lang="es-ES" dirty="0"/>
                  <a:t>Diversidad fuerza de trabajo</a:t>
                </a:r>
              </a:p>
              <a:p>
                <a:r>
                  <a:rPr lang="es-ES" dirty="0"/>
                  <a:t>Profesionalismo</a:t>
                </a:r>
              </a:p>
              <a:p>
                <a:r>
                  <a:rPr lang="es-ES" dirty="0"/>
                  <a:t>Flexibilidad</a:t>
                </a:r>
                <a:endParaRPr dirty="0"/>
              </a:p>
            </p:txBody>
          </p:sp>
        </p:grpSp>
        <p:sp>
          <p:nvSpPr>
            <p:cNvPr id="4" name="5. Políticas de recursos humanos">
              <a:extLst>
                <a:ext uri="{FF2B5EF4-FFF2-40B4-BE49-F238E27FC236}">
                  <a16:creationId xmlns:a16="http://schemas.microsoft.com/office/drawing/2014/main" id="{B347CB49-83C6-43B9-42CB-E38ECE27EA3A}"/>
                </a:ext>
              </a:extLst>
            </p:cNvPr>
            <p:cNvSpPr/>
            <p:nvPr/>
          </p:nvSpPr>
          <p:spPr>
            <a:xfrm>
              <a:off x="6377497" y="0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EA30DE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5. </a:t>
              </a:r>
              <a:r>
                <a:rPr lang="es-ES" dirty="0"/>
                <a:t>Recursos humanos</a:t>
              </a:r>
              <a:endParaRPr dirty="0"/>
            </a:p>
          </p:txBody>
        </p:sp>
        <p:sp>
          <p:nvSpPr>
            <p:cNvPr id="5" name="Línea">
              <a:extLst>
                <a:ext uri="{FF2B5EF4-FFF2-40B4-BE49-F238E27FC236}">
                  <a16:creationId xmlns:a16="http://schemas.microsoft.com/office/drawing/2014/main" id="{C42CBF94-698A-7652-4F96-610C585326CF}"/>
                </a:ext>
              </a:extLst>
            </p:cNvPr>
            <p:cNvSpPr/>
            <p:nvPr/>
          </p:nvSpPr>
          <p:spPr>
            <a:xfrm flipH="1" flipV="1">
              <a:off x="5502729" y="1233585"/>
              <a:ext cx="844992" cy="1"/>
            </a:xfrm>
            <a:prstGeom prst="line">
              <a:avLst/>
            </a:prstGeom>
            <a:noFill/>
            <a:ln w="25400" cap="flat">
              <a:solidFill>
                <a:srgbClr val="FF40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FE5F219-8425-875B-0032-3688216BF74B}"/>
              </a:ext>
            </a:extLst>
          </p:cNvPr>
          <p:cNvGrpSpPr/>
          <p:nvPr/>
        </p:nvGrpSpPr>
        <p:grpSpPr>
          <a:xfrm>
            <a:off x="590958" y="1321468"/>
            <a:ext cx="8090533" cy="10500059"/>
            <a:chOff x="590958" y="1321468"/>
            <a:chExt cx="8090533" cy="10500059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ED1CEB8-888B-F224-69EC-943EDAACD95D}"/>
                </a:ext>
              </a:extLst>
            </p:cNvPr>
            <p:cNvSpPr txBox="1"/>
            <p:nvPr/>
          </p:nvSpPr>
          <p:spPr>
            <a:xfrm>
              <a:off x="932576" y="1321468"/>
              <a:ext cx="7748915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Inclusión y diversidad de la fuerza de trabajo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A334A25-C96B-DE46-C20E-2A5ECBEC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2576" y="2072923"/>
              <a:ext cx="6307192" cy="5569657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F56BDF3-9565-4E14-CA01-5E2718E8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958" y="7904362"/>
              <a:ext cx="7772400" cy="3917165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51A06E-7537-7DC9-09F1-6DD4D356EA26}"/>
              </a:ext>
            </a:extLst>
          </p:cNvPr>
          <p:cNvGrpSpPr/>
          <p:nvPr/>
        </p:nvGrpSpPr>
        <p:grpSpPr>
          <a:xfrm>
            <a:off x="12423816" y="684756"/>
            <a:ext cx="7772400" cy="3682674"/>
            <a:chOff x="12423816" y="684756"/>
            <a:chExt cx="7772400" cy="3682674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51BD32B-21A7-8667-17A5-C89FCF8E0DF6}"/>
                </a:ext>
              </a:extLst>
            </p:cNvPr>
            <p:cNvSpPr txBox="1"/>
            <p:nvPr/>
          </p:nvSpPr>
          <p:spPr>
            <a:xfrm>
              <a:off x="12518601" y="684756"/>
              <a:ext cx="4501231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Crisis del profesionalismo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1AD4BDB-4936-91CA-517E-25F402CF2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23816" y="1594108"/>
              <a:ext cx="7772400" cy="2773322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22FF1067-3BEE-5135-7E78-6614267F2655}"/>
              </a:ext>
            </a:extLst>
          </p:cNvPr>
          <p:cNvGrpSpPr/>
          <p:nvPr/>
        </p:nvGrpSpPr>
        <p:grpSpPr>
          <a:xfrm>
            <a:off x="9553761" y="8696706"/>
            <a:ext cx="7772400" cy="4386857"/>
            <a:chOff x="9553761" y="8696706"/>
            <a:chExt cx="7772400" cy="4386857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24CBD6B5-F4D5-F0B2-320A-FCE70365E397}"/>
                </a:ext>
              </a:extLst>
            </p:cNvPr>
            <p:cNvSpPr txBox="1"/>
            <p:nvPr/>
          </p:nvSpPr>
          <p:spPr>
            <a:xfrm>
              <a:off x="9787084" y="8696706"/>
              <a:ext cx="5596083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Flexibilidad y trabajo en remoto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396E806-3E57-20BD-94A0-90FE81EA2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53761" y="9333418"/>
              <a:ext cx="7772400" cy="3750145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E21B703F-321F-4DF6-F09F-21B6D9FDCAF9}"/>
              </a:ext>
            </a:extLst>
          </p:cNvPr>
          <p:cNvGrpSpPr/>
          <p:nvPr/>
        </p:nvGrpSpPr>
        <p:grpSpPr>
          <a:xfrm>
            <a:off x="17702784" y="9061503"/>
            <a:ext cx="6425184" cy="4039008"/>
            <a:chOff x="17702784" y="9061503"/>
            <a:chExt cx="6425184" cy="4039008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B3BBCAE-0946-8471-44F0-9DD2215E192F}"/>
                </a:ext>
              </a:extLst>
            </p:cNvPr>
            <p:cNvSpPr/>
            <p:nvPr/>
          </p:nvSpPr>
          <p:spPr>
            <a:xfrm>
              <a:off x="17702784" y="9061503"/>
              <a:ext cx="6425184" cy="403900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42451363-2482-9C95-132B-618AD95146D3}"/>
                </a:ext>
              </a:extLst>
            </p:cNvPr>
            <p:cNvGrpSpPr/>
            <p:nvPr/>
          </p:nvGrpSpPr>
          <p:grpSpPr>
            <a:xfrm>
              <a:off x="17848923" y="9061503"/>
              <a:ext cx="6279045" cy="4039008"/>
              <a:chOff x="17848923" y="9061503"/>
              <a:chExt cx="6279045" cy="4039008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AEE4F39B-FC0D-A1A4-DE82-F59ACCDFC680}"/>
                  </a:ext>
                </a:extLst>
              </p:cNvPr>
              <p:cNvSpPr txBox="1"/>
              <p:nvPr/>
            </p:nvSpPr>
            <p:spPr>
              <a:xfrm>
                <a:off x="18281919" y="9061503"/>
                <a:ext cx="3457677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 concreta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18F7F5A3-605D-3F56-CE24-1BD135E4D694}"/>
                  </a:ext>
                </a:extLst>
              </p:cNvPr>
              <p:cNvSpPr txBox="1"/>
              <p:nvPr/>
            </p:nvSpPr>
            <p:spPr>
              <a:xfrm>
                <a:off x="17848923" y="10001587"/>
                <a:ext cx="6279045" cy="3098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Estudio de las cargas de trabajo de los servicios más tensionados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Incorporar el trabajo en remoto y la flexibilidad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Forzar los </a:t>
                </a: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recovecos que permite el Estatuto Marco</a:t>
                </a: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 </a:t>
                </a:r>
              </a:p>
            </p:txBody>
          </p:sp>
        </p:grpSp>
      </p:grp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F82F1B97-0222-E45F-D79A-66777CF8BC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9405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D65257BF-6572-6806-82E8-E635BFDDAF88}"/>
              </a:ext>
            </a:extLst>
          </p:cNvPr>
          <p:cNvGrpSpPr/>
          <p:nvPr/>
        </p:nvGrpSpPr>
        <p:grpSpPr>
          <a:xfrm>
            <a:off x="19674885" y="8726858"/>
            <a:ext cx="4822577" cy="4804107"/>
            <a:chOff x="0" y="0"/>
            <a:chExt cx="4822575" cy="4804105"/>
          </a:xfrm>
        </p:grpSpPr>
        <p:sp>
          <p:nvSpPr>
            <p:cNvPr id="3" name="6. Refuerzo instrumentos de cohesión">
              <a:extLst>
                <a:ext uri="{FF2B5EF4-FFF2-40B4-BE49-F238E27FC236}">
                  <a16:creationId xmlns:a16="http://schemas.microsoft.com/office/drawing/2014/main" id="{2B2D4225-7D77-AF71-A72B-D380938561E6}"/>
                </a:ext>
              </a:extLst>
            </p:cNvPr>
            <p:cNvSpPr/>
            <p:nvPr/>
          </p:nvSpPr>
          <p:spPr>
            <a:xfrm>
              <a:off x="325453" y="0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1AC4C7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6. </a:t>
              </a:r>
              <a:r>
                <a:rPr lang="es-ES" dirty="0"/>
                <a:t>Tecnología</a:t>
              </a:r>
              <a:endParaRPr dirty="0"/>
            </a:p>
          </p:txBody>
        </p:sp>
        <p:grpSp>
          <p:nvGrpSpPr>
            <p:cNvPr id="4" name="Agrupar">
              <a:extLst>
                <a:ext uri="{FF2B5EF4-FFF2-40B4-BE49-F238E27FC236}">
                  <a16:creationId xmlns:a16="http://schemas.microsoft.com/office/drawing/2014/main" id="{D39FC783-1B13-3CB9-F84E-6C39205A3C54}"/>
                </a:ext>
              </a:extLst>
            </p:cNvPr>
            <p:cNvGrpSpPr/>
            <p:nvPr/>
          </p:nvGrpSpPr>
          <p:grpSpPr>
            <a:xfrm>
              <a:off x="0" y="2563634"/>
              <a:ext cx="4822576" cy="2240472"/>
              <a:chOff x="0" y="0"/>
              <a:chExt cx="4822575" cy="2240471"/>
            </a:xfrm>
          </p:grpSpPr>
          <p:sp>
            <p:nvSpPr>
              <p:cNvPr id="5" name="Rectángulo redondeado">
                <a:extLst>
                  <a:ext uri="{FF2B5EF4-FFF2-40B4-BE49-F238E27FC236}">
                    <a16:creationId xmlns:a16="http://schemas.microsoft.com/office/drawing/2014/main" id="{08A67926-8056-A37A-9C05-D6A40E40F383}"/>
                  </a:ext>
                </a:extLst>
              </p:cNvPr>
              <p:cNvSpPr/>
              <p:nvPr/>
            </p:nvSpPr>
            <p:spPr>
              <a:xfrm>
                <a:off x="0" y="90229"/>
                <a:ext cx="4542914" cy="2150243"/>
              </a:xfrm>
              <a:prstGeom prst="roundRect">
                <a:avLst>
                  <a:gd name="adj" fmla="val 8528"/>
                </a:avLst>
              </a:prstGeom>
              <a:solidFill>
                <a:srgbClr val="FFFFFF"/>
              </a:solidFill>
              <a:ln w="25400" cap="flat">
                <a:solidFill>
                  <a:srgbClr val="00FD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400"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" name="Agencias especializadas, independencia funcional, alto nivel científico, gobernanza compleja">
                <a:extLst>
                  <a:ext uri="{FF2B5EF4-FFF2-40B4-BE49-F238E27FC236}">
                    <a16:creationId xmlns:a16="http://schemas.microsoft.com/office/drawing/2014/main" id="{15696ECB-752E-9814-5035-BAC646DFC867}"/>
                  </a:ext>
                </a:extLst>
              </p:cNvPr>
              <p:cNvSpPr txBox="1"/>
              <p:nvPr/>
            </p:nvSpPr>
            <p:spPr>
              <a:xfrm>
                <a:off x="19528" y="0"/>
                <a:ext cx="4803048" cy="21756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 marL="228600" indent="-228600" algn="l">
                  <a:buSzPct val="100000"/>
                  <a:buChar char="-"/>
                  <a:defRPr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lang="es-ES" dirty="0"/>
                  <a:t>Analítica de datos</a:t>
                </a:r>
              </a:p>
              <a:p>
                <a:r>
                  <a:rPr lang="es-ES" dirty="0"/>
                  <a:t>Inteligencia artificial</a:t>
                </a:r>
              </a:p>
              <a:p>
                <a:r>
                  <a:rPr lang="es-ES" dirty="0"/>
                  <a:t>Telemedicina</a:t>
                </a:r>
              </a:p>
              <a:p>
                <a:r>
                  <a:rPr lang="es-ES" dirty="0"/>
                  <a:t>Interoperabilidad </a:t>
                </a:r>
                <a:endParaRPr dirty="0"/>
              </a:p>
            </p:txBody>
          </p:sp>
        </p:grp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DD022F82-FF73-8D36-0AF6-77718D7BF242}"/>
              </a:ext>
            </a:extLst>
          </p:cNvPr>
          <p:cNvGrpSpPr/>
          <p:nvPr/>
        </p:nvGrpSpPr>
        <p:grpSpPr>
          <a:xfrm>
            <a:off x="567913" y="1053244"/>
            <a:ext cx="5158106" cy="8168872"/>
            <a:chOff x="567913" y="1053244"/>
            <a:chExt cx="5158106" cy="8168872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3F30366-0412-D245-3DD6-0B0D7BF2DEAF}"/>
                </a:ext>
              </a:extLst>
            </p:cNvPr>
            <p:cNvSpPr txBox="1"/>
            <p:nvPr/>
          </p:nvSpPr>
          <p:spPr>
            <a:xfrm>
              <a:off x="567913" y="1053244"/>
              <a:ext cx="3194784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Analítica de datos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D8BFF5E-5525-0978-5B15-58D1F305B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580" y="1968173"/>
              <a:ext cx="3985315" cy="3676723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761D736-DDCA-4BBB-FE7F-C476342D8784}"/>
                </a:ext>
              </a:extLst>
            </p:cNvPr>
            <p:cNvSpPr txBox="1"/>
            <p:nvPr/>
          </p:nvSpPr>
          <p:spPr>
            <a:xfrm>
              <a:off x="567913" y="6123192"/>
              <a:ext cx="5158106" cy="3098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Analítica de datos: arte (y la ciencia) de extraer la máxima información de esos datos</a:t>
              </a:r>
            </a:p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Dos tipos: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Descriptiva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Predictiva</a:t>
              </a:r>
              <a:endParaRPr kumimoji="0" lang="es-ES_tradnl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6159D40-D93B-AF75-5823-2D6C27AEC1A4}"/>
              </a:ext>
            </a:extLst>
          </p:cNvPr>
          <p:cNvGrpSpPr/>
          <p:nvPr/>
        </p:nvGrpSpPr>
        <p:grpSpPr>
          <a:xfrm>
            <a:off x="567913" y="9700412"/>
            <a:ext cx="9380759" cy="3765726"/>
            <a:chOff x="567913" y="9700412"/>
            <a:chExt cx="9380759" cy="3765726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9D7DCC8-CF09-5B40-377D-25E48C2A443C}"/>
                </a:ext>
              </a:extLst>
            </p:cNvPr>
            <p:cNvSpPr txBox="1"/>
            <p:nvPr/>
          </p:nvSpPr>
          <p:spPr>
            <a:xfrm>
              <a:off x="578332" y="9700412"/>
              <a:ext cx="5918286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Telemedicina y trabajo en remoto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601A4791-EF33-555A-7383-763A01690396}"/>
                </a:ext>
              </a:extLst>
            </p:cNvPr>
            <p:cNvSpPr txBox="1"/>
            <p:nvPr/>
          </p:nvSpPr>
          <p:spPr>
            <a:xfrm>
              <a:off x="567913" y="10367214"/>
              <a:ext cx="9380759" cy="3098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El teletrabajo ha experimentado un auge imparable desde la pandemia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s-ES_tradnl" dirty="0">
                  <a:latin typeface="Calibri" panose="020F0502020204030204" pitchFamily="34" charset="0"/>
                  <a:cs typeface="Calibri" panose="020F0502020204030204" pitchFamily="34" charset="0"/>
                </a:rPr>
                <a:t>El teletrabajo ha venido para quedarse</a:t>
              </a:r>
            </a:p>
            <a:p>
              <a:pPr marL="457200" marR="0" indent="-45720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Una de las grandes decisiones en gestión sanitaria es decidir y balancear qué se hace en remoto y qué en presencial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E7875318-CECE-408A-B863-B1879158F881}"/>
              </a:ext>
            </a:extLst>
          </p:cNvPr>
          <p:cNvGrpSpPr/>
          <p:nvPr/>
        </p:nvGrpSpPr>
        <p:grpSpPr>
          <a:xfrm>
            <a:off x="16842258" y="1018002"/>
            <a:ext cx="6973829" cy="5460996"/>
            <a:chOff x="16842258" y="1018002"/>
            <a:chExt cx="6973829" cy="5460996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994CE95C-23E4-F94D-215F-C9107B6CF55F}"/>
                </a:ext>
              </a:extLst>
            </p:cNvPr>
            <p:cNvSpPr txBox="1"/>
            <p:nvPr/>
          </p:nvSpPr>
          <p:spPr>
            <a:xfrm>
              <a:off x="16842258" y="1018002"/>
              <a:ext cx="6973829" cy="162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Interoperabilidad ampliada como elemento cla</a:t>
              </a:r>
              <a:r>
                <a:rPr lang="es-ES_tradnl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 de la continuidad asistencial</a:t>
              </a: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C7A383F-7CEB-1248-3E98-4FA9FE66F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81528" y="2822479"/>
              <a:ext cx="6495288" cy="3656519"/>
            </a:xfrm>
            <a:prstGeom prst="rect">
              <a:avLst/>
            </a:prstGeom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8FB494F2-DE7F-9267-9965-A4C0F499186C}"/>
              </a:ext>
            </a:extLst>
          </p:cNvPr>
          <p:cNvGrpSpPr/>
          <p:nvPr/>
        </p:nvGrpSpPr>
        <p:grpSpPr>
          <a:xfrm>
            <a:off x="10908173" y="9222116"/>
            <a:ext cx="7470822" cy="3661578"/>
            <a:chOff x="10850880" y="8408502"/>
            <a:chExt cx="7470822" cy="3661578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291AD7D0-DA90-417B-51A9-C7D3277F906B}"/>
                </a:ext>
              </a:extLst>
            </p:cNvPr>
            <p:cNvSpPr/>
            <p:nvPr/>
          </p:nvSpPr>
          <p:spPr>
            <a:xfrm>
              <a:off x="10850880" y="8408502"/>
              <a:ext cx="7376160" cy="3661578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39C1BE6-ACD0-5E8C-830A-C6F369337D1E}"/>
                </a:ext>
              </a:extLst>
            </p:cNvPr>
            <p:cNvGrpSpPr/>
            <p:nvPr/>
          </p:nvGrpSpPr>
          <p:grpSpPr>
            <a:xfrm>
              <a:off x="10952019" y="8408502"/>
              <a:ext cx="7369683" cy="3212886"/>
              <a:chOff x="10952019" y="8408502"/>
              <a:chExt cx="7369683" cy="3212886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4B587248-ADA6-DAFF-E5FB-02445B92ABEB}"/>
                  </a:ext>
                </a:extLst>
              </p:cNvPr>
              <p:cNvSpPr txBox="1"/>
              <p:nvPr/>
            </p:nvSpPr>
            <p:spPr>
              <a:xfrm>
                <a:off x="11055793" y="8408502"/>
                <a:ext cx="3457677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 concreta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5491368D-F8D5-E209-9AA7-E91A6A2EB05F}"/>
                  </a:ext>
                </a:extLst>
              </p:cNvPr>
              <p:cNvSpPr txBox="1"/>
              <p:nvPr/>
            </p:nvSpPr>
            <p:spPr>
              <a:xfrm>
                <a:off x="10952019" y="9507349"/>
                <a:ext cx="7369683" cy="2114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¿Actividad presencial o en remoto?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¿Formato actual con intervención de un profesional o prestadas por una máquina?</a:t>
                </a:r>
                <a:endPara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endParaRPr>
              </a:p>
            </p:txBody>
          </p:sp>
        </p:grp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2B9A8361-96FD-CEDF-8945-BAB054ABFDE2}"/>
              </a:ext>
            </a:extLst>
          </p:cNvPr>
          <p:cNvGrpSpPr/>
          <p:nvPr/>
        </p:nvGrpSpPr>
        <p:grpSpPr>
          <a:xfrm>
            <a:off x="7144512" y="524256"/>
            <a:ext cx="7266432" cy="8095250"/>
            <a:chOff x="7144512" y="524256"/>
            <a:chExt cx="7266432" cy="8095250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90846289-38F4-AC8A-2BB1-DB869B93ED22}"/>
                </a:ext>
              </a:extLst>
            </p:cNvPr>
            <p:cNvGrpSpPr/>
            <p:nvPr/>
          </p:nvGrpSpPr>
          <p:grpSpPr>
            <a:xfrm>
              <a:off x="7144512" y="524256"/>
              <a:ext cx="7266432" cy="5304854"/>
              <a:chOff x="7976616" y="1192088"/>
              <a:chExt cx="7772400" cy="6603642"/>
            </a:xfrm>
          </p:grpSpPr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0038C479-27DF-F273-BD84-44F6F10F07CF}"/>
                  </a:ext>
                </a:extLst>
              </p:cNvPr>
              <p:cNvSpPr txBox="1"/>
              <p:nvPr/>
            </p:nvSpPr>
            <p:spPr>
              <a:xfrm>
                <a:off x="8151337" y="1192088"/>
                <a:ext cx="3609962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Inteligencia artificial</a:t>
                </a:r>
              </a:p>
            </p:txBody>
          </p:sp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id="{E280BFA1-EFBB-962F-861F-31FF72D41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76616" y="1828800"/>
                <a:ext cx="7772400" cy="5966930"/>
              </a:xfrm>
              <a:prstGeom prst="rect">
                <a:avLst/>
              </a:prstGeom>
            </p:spPr>
          </p:pic>
        </p:grp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BBF4CADC-28F0-40B4-7678-1F9BC1D66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4512" y="5789338"/>
              <a:ext cx="7083552" cy="2830168"/>
            </a:xfrm>
            <a:prstGeom prst="rect">
              <a:avLst/>
            </a:prstGeom>
          </p:spPr>
        </p:pic>
      </p:grpSp>
      <p:sp>
        <p:nvSpPr>
          <p:cNvPr id="27" name="Marcador de número de diapositiva 26">
            <a:extLst>
              <a:ext uri="{FF2B5EF4-FFF2-40B4-BE49-F238E27FC236}">
                <a16:creationId xmlns:a16="http://schemas.microsoft.com/office/drawing/2014/main" id="{6CDD2B25-6642-72D8-A23A-C850560F7A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270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4929F4F5-8E20-B314-4B24-4B37C4CA4A8A}"/>
              </a:ext>
            </a:extLst>
          </p:cNvPr>
          <p:cNvGrpSpPr/>
          <p:nvPr/>
        </p:nvGrpSpPr>
        <p:grpSpPr>
          <a:xfrm>
            <a:off x="13773246" y="8093305"/>
            <a:ext cx="5576188" cy="5222942"/>
            <a:chOff x="0" y="0"/>
            <a:chExt cx="5576187" cy="5222941"/>
          </a:xfrm>
        </p:grpSpPr>
        <p:sp>
          <p:nvSpPr>
            <p:cNvPr id="3" name="7. Mejor financiación, eficiencia en costes">
              <a:extLst>
                <a:ext uri="{FF2B5EF4-FFF2-40B4-BE49-F238E27FC236}">
                  <a16:creationId xmlns:a16="http://schemas.microsoft.com/office/drawing/2014/main" id="{10F96DD3-2B81-ED87-F290-F7A9FD1DB33D}"/>
                </a:ext>
              </a:extLst>
            </p:cNvPr>
            <p:cNvSpPr/>
            <p:nvPr/>
          </p:nvSpPr>
          <p:spPr>
            <a:xfrm>
              <a:off x="1491676" y="2755769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AC1F1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7. </a:t>
              </a:r>
              <a:r>
                <a:rPr lang="es-ES" dirty="0"/>
                <a:t>Los proveedores, nuevos socios</a:t>
              </a:r>
              <a:endParaRPr dirty="0"/>
            </a:p>
          </p:txBody>
        </p:sp>
        <p:sp>
          <p:nvSpPr>
            <p:cNvPr id="4" name="Rectángulo redondeado">
              <a:extLst>
                <a:ext uri="{FF2B5EF4-FFF2-40B4-BE49-F238E27FC236}">
                  <a16:creationId xmlns:a16="http://schemas.microsoft.com/office/drawing/2014/main" id="{C77BF5B2-B412-3F7B-0D51-239131211504}"/>
                </a:ext>
              </a:extLst>
            </p:cNvPr>
            <p:cNvSpPr/>
            <p:nvPr/>
          </p:nvSpPr>
          <p:spPr>
            <a:xfrm>
              <a:off x="0" y="0"/>
              <a:ext cx="5442782" cy="1743075"/>
            </a:xfrm>
            <a:prstGeom prst="roundRect">
              <a:avLst>
                <a:gd name="adj" fmla="val 10929"/>
              </a:avLst>
            </a:prstGeom>
            <a:solidFill>
              <a:srgbClr val="FFFFFF"/>
            </a:solidFill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5" name="Petición mejor financiación, solo en un marco de eficiencia en costes">
              <a:extLst>
                <a:ext uri="{FF2B5EF4-FFF2-40B4-BE49-F238E27FC236}">
                  <a16:creationId xmlns:a16="http://schemas.microsoft.com/office/drawing/2014/main" id="{B628470C-39A8-08AD-796E-4DF05898C073}"/>
                </a:ext>
              </a:extLst>
            </p:cNvPr>
            <p:cNvSpPr txBox="1"/>
            <p:nvPr/>
          </p:nvSpPr>
          <p:spPr>
            <a:xfrm>
              <a:off x="108005" y="294260"/>
              <a:ext cx="5468182" cy="1129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lang="es-ES" dirty="0"/>
                <a:t>De producto a solución</a:t>
              </a:r>
            </a:p>
            <a:p>
              <a:r>
                <a:rPr lang="es-ES" dirty="0"/>
                <a:t>Origen de la innovación</a:t>
              </a:r>
              <a:endParaRPr dirty="0"/>
            </a:p>
          </p:txBody>
        </p:sp>
        <p:sp>
          <p:nvSpPr>
            <p:cNvPr id="6" name="Línea">
              <a:extLst>
                <a:ext uri="{FF2B5EF4-FFF2-40B4-BE49-F238E27FC236}">
                  <a16:creationId xmlns:a16="http://schemas.microsoft.com/office/drawing/2014/main" id="{67CA9CBC-62B6-A24F-E12C-5C3123739680}"/>
                </a:ext>
              </a:extLst>
            </p:cNvPr>
            <p:cNvSpPr/>
            <p:nvPr/>
          </p:nvSpPr>
          <p:spPr>
            <a:xfrm flipV="1">
              <a:off x="2788092" y="1779675"/>
              <a:ext cx="1" cy="939493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DAF5E66-8488-4228-613D-61C62EBEE91D}"/>
              </a:ext>
            </a:extLst>
          </p:cNvPr>
          <p:cNvGrpSpPr/>
          <p:nvPr/>
        </p:nvGrpSpPr>
        <p:grpSpPr>
          <a:xfrm>
            <a:off x="727207" y="699676"/>
            <a:ext cx="9097041" cy="9136704"/>
            <a:chOff x="727207" y="699676"/>
            <a:chExt cx="9097041" cy="913670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AD439349-9301-8DFB-1BBE-B11D3AE13964}"/>
                </a:ext>
              </a:extLst>
            </p:cNvPr>
            <p:cNvSpPr txBox="1"/>
            <p:nvPr/>
          </p:nvSpPr>
          <p:spPr>
            <a:xfrm>
              <a:off x="727207" y="699676"/>
              <a:ext cx="9097041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Los proveedores evolucionan de producto a solución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0AF11A5-D7B2-81F3-5E04-9BDEFDDC2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207" y="1336388"/>
              <a:ext cx="7772400" cy="5460609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2F0EFAD-5EAA-4FB1-F877-C347182F2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207" y="6833408"/>
              <a:ext cx="7772400" cy="3002972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0698C08-2905-5C98-F950-1318C310CE2B}"/>
              </a:ext>
            </a:extLst>
          </p:cNvPr>
          <p:cNvGrpSpPr/>
          <p:nvPr/>
        </p:nvGrpSpPr>
        <p:grpSpPr>
          <a:xfrm>
            <a:off x="10817495" y="2074092"/>
            <a:ext cx="10522431" cy="4302324"/>
            <a:chOff x="10817495" y="2074092"/>
            <a:chExt cx="10522431" cy="4302324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EC5715C1-7F39-CA9F-84E6-5EBF4988A7D4}"/>
                </a:ext>
              </a:extLst>
            </p:cNvPr>
            <p:cNvSpPr txBox="1"/>
            <p:nvPr/>
          </p:nvSpPr>
          <p:spPr>
            <a:xfrm>
              <a:off x="10817495" y="2074092"/>
              <a:ext cx="7992572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La I+D+i cuestiona ciertos modelos de negocio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BFC7FF6-F300-22E7-F404-B483CE48D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8975" y="2903527"/>
              <a:ext cx="10400951" cy="3472889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03B76C6-6156-A073-2F0B-00C72B1291E4}"/>
              </a:ext>
            </a:extLst>
          </p:cNvPr>
          <p:cNvGrpSpPr/>
          <p:nvPr/>
        </p:nvGrpSpPr>
        <p:grpSpPr>
          <a:xfrm>
            <a:off x="816864" y="10235349"/>
            <a:ext cx="8255039" cy="2554059"/>
            <a:chOff x="816864" y="10235349"/>
            <a:chExt cx="8255039" cy="2554059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8AFF577E-62CF-8685-A782-4BAD444244E9}"/>
                </a:ext>
              </a:extLst>
            </p:cNvPr>
            <p:cNvSpPr/>
            <p:nvPr/>
          </p:nvSpPr>
          <p:spPr>
            <a:xfrm>
              <a:off x="816864" y="10235349"/>
              <a:ext cx="8255039" cy="2554059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F041622F-5AEB-EC90-B1AD-0965E4113162}"/>
                </a:ext>
              </a:extLst>
            </p:cNvPr>
            <p:cNvGrpSpPr/>
            <p:nvPr/>
          </p:nvGrpSpPr>
          <p:grpSpPr>
            <a:xfrm>
              <a:off x="937648" y="10235349"/>
              <a:ext cx="8134255" cy="2338921"/>
              <a:chOff x="937648" y="10235349"/>
              <a:chExt cx="8134255" cy="2338921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158108D-8373-7AF7-76A0-859E6BD2EE8B}"/>
                  </a:ext>
                </a:extLst>
              </p:cNvPr>
              <p:cNvSpPr txBox="1"/>
              <p:nvPr/>
            </p:nvSpPr>
            <p:spPr>
              <a:xfrm>
                <a:off x="937648" y="10235349"/>
                <a:ext cx="3457677" cy="11291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 concreta</a:t>
                </a:r>
              </a:p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857D682B-DC82-C469-FA7B-6ADCB2CF4B76}"/>
                  </a:ext>
                </a:extLst>
              </p:cNvPr>
              <p:cNvSpPr txBox="1"/>
              <p:nvPr/>
            </p:nvSpPr>
            <p:spPr>
              <a:xfrm>
                <a:off x="1157878" y="10952673"/>
                <a:ext cx="7914025" cy="16215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Búsqueda de fórmulas innovadoras de compra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Nuevos proveedores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Nuevas fórmulas</a:t>
                </a:r>
              </a:p>
            </p:txBody>
          </p:sp>
        </p:grpSp>
      </p:grpSp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82FE6F71-0C3E-B185-3557-D9AB80F4BF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46504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2304E0C3-2943-6288-0C5E-2EFF306508B2}"/>
              </a:ext>
            </a:extLst>
          </p:cNvPr>
          <p:cNvGrpSpPr/>
          <p:nvPr/>
        </p:nvGrpSpPr>
        <p:grpSpPr>
          <a:xfrm>
            <a:off x="9001392" y="8156448"/>
            <a:ext cx="4845371" cy="5159799"/>
            <a:chOff x="0" y="-583110"/>
            <a:chExt cx="4845369" cy="5159797"/>
          </a:xfrm>
        </p:grpSpPr>
        <p:sp>
          <p:nvSpPr>
            <p:cNvPr id="3" name="8. Asistencia híbrida">
              <a:extLst>
                <a:ext uri="{FF2B5EF4-FFF2-40B4-BE49-F238E27FC236}">
                  <a16:creationId xmlns:a16="http://schemas.microsoft.com/office/drawing/2014/main" id="{8F06235C-91E8-4E9A-B5B9-D889145C8EB2}"/>
                </a:ext>
              </a:extLst>
            </p:cNvPr>
            <p:cNvSpPr/>
            <p:nvPr/>
          </p:nvSpPr>
          <p:spPr>
            <a:xfrm>
              <a:off x="1052667" y="2109515"/>
              <a:ext cx="3792702" cy="2467172"/>
            </a:xfrm>
            <a:prstGeom prst="roundRect">
              <a:avLst>
                <a:gd name="adj" fmla="val 7721"/>
              </a:avLst>
            </a:prstGeom>
            <a:solidFill>
              <a:srgbClr val="18717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8. </a:t>
              </a:r>
              <a:r>
                <a:rPr lang="es-ES" dirty="0"/>
                <a:t>El nuevo paciente</a:t>
              </a:r>
              <a:endParaRPr dirty="0"/>
            </a:p>
          </p:txBody>
        </p:sp>
        <p:sp>
          <p:nvSpPr>
            <p:cNvPr id="4" name="Rectángulo redondeado">
              <a:extLst>
                <a:ext uri="{FF2B5EF4-FFF2-40B4-BE49-F238E27FC236}">
                  <a16:creationId xmlns:a16="http://schemas.microsoft.com/office/drawing/2014/main" id="{4368A410-045D-E654-6CB8-0AA5AF06FBC7}"/>
                </a:ext>
              </a:extLst>
            </p:cNvPr>
            <p:cNvSpPr/>
            <p:nvPr/>
          </p:nvSpPr>
          <p:spPr>
            <a:xfrm>
              <a:off x="0" y="-583110"/>
              <a:ext cx="4631656" cy="2114037"/>
            </a:xfrm>
            <a:prstGeom prst="roundRect">
              <a:avLst>
                <a:gd name="adj" fmla="val 16631"/>
              </a:avLst>
            </a:prstGeom>
            <a:solidFill>
              <a:srgbClr val="FFFFFF"/>
            </a:solidFill>
            <a:ln w="25400" cap="flat">
              <a:solidFill>
                <a:srgbClr val="3F5F9B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5" name="Presencial y “on-line”…">
              <a:extLst>
                <a:ext uri="{FF2B5EF4-FFF2-40B4-BE49-F238E27FC236}">
                  <a16:creationId xmlns:a16="http://schemas.microsoft.com/office/drawing/2014/main" id="{53131061-5BF1-9E75-8497-174C6B0DAD27}"/>
                </a:ext>
              </a:extLst>
            </p:cNvPr>
            <p:cNvSpPr txBox="1"/>
            <p:nvPr/>
          </p:nvSpPr>
          <p:spPr>
            <a:xfrm>
              <a:off x="70308" y="-484287"/>
              <a:ext cx="4491041" cy="21140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dirty="0"/>
                <a:t>¿Paciente o cliente?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dirty="0"/>
                <a:t>Medición satisfacción</a:t>
              </a:r>
            </a:p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dirty="0"/>
                <a:t>Asociacionismo pacientes</a:t>
              </a:r>
              <a:endParaRPr dirty="0"/>
            </a:p>
          </p:txBody>
        </p:sp>
        <p:sp>
          <p:nvSpPr>
            <p:cNvPr id="6" name="Línea">
              <a:extLst>
                <a:ext uri="{FF2B5EF4-FFF2-40B4-BE49-F238E27FC236}">
                  <a16:creationId xmlns:a16="http://schemas.microsoft.com/office/drawing/2014/main" id="{6DF4CE0F-4D0D-410B-C0D7-A3759EEAC41A}"/>
                </a:ext>
              </a:extLst>
            </p:cNvPr>
            <p:cNvSpPr/>
            <p:nvPr/>
          </p:nvSpPr>
          <p:spPr>
            <a:xfrm flipV="1">
              <a:off x="2436068" y="1530927"/>
              <a:ext cx="1" cy="675125"/>
            </a:xfrm>
            <a:prstGeom prst="line">
              <a:avLst/>
            </a:prstGeom>
            <a:noFill/>
            <a:ln w="25400" cap="flat">
              <a:solidFill>
                <a:srgbClr val="3E7C7C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A6C4F88C-8E75-038D-745C-25A96F411DCF}"/>
              </a:ext>
            </a:extLst>
          </p:cNvPr>
          <p:cNvGrpSpPr/>
          <p:nvPr/>
        </p:nvGrpSpPr>
        <p:grpSpPr>
          <a:xfrm>
            <a:off x="876305" y="1016668"/>
            <a:ext cx="7772400" cy="5675639"/>
            <a:chOff x="876305" y="1016668"/>
            <a:chExt cx="7772400" cy="5675639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5AFC99E3-7801-3CC5-67AA-65630E4249E6}"/>
                </a:ext>
              </a:extLst>
            </p:cNvPr>
            <p:cNvSpPr txBox="1"/>
            <p:nvPr/>
          </p:nvSpPr>
          <p:spPr>
            <a:xfrm>
              <a:off x="1272768" y="1016668"/>
              <a:ext cx="3550651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¿Paciente o cliente?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28BD383-7307-3FE0-AF2D-B6BB37455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305" y="1854284"/>
              <a:ext cx="7772400" cy="4838023"/>
            </a:xfrm>
            <a:prstGeom prst="rect">
              <a:avLst/>
            </a:prstGeom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D2C92E27-597F-00AA-3AB9-CF200F73C5AB}"/>
              </a:ext>
            </a:extLst>
          </p:cNvPr>
          <p:cNvGrpSpPr/>
          <p:nvPr/>
        </p:nvGrpSpPr>
        <p:grpSpPr>
          <a:xfrm>
            <a:off x="11170920" y="1792224"/>
            <a:ext cx="7772400" cy="4360112"/>
            <a:chOff x="11170920" y="1792224"/>
            <a:chExt cx="7772400" cy="4360112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DA0FA3D-277C-C5CF-2634-E8267DEA794E}"/>
                </a:ext>
              </a:extLst>
            </p:cNvPr>
            <p:cNvSpPr txBox="1"/>
            <p:nvPr/>
          </p:nvSpPr>
          <p:spPr>
            <a:xfrm>
              <a:off x="11423370" y="1792224"/>
              <a:ext cx="4741682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Medición de la satisfacción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72A57987-27F3-CA31-29FC-CB7168A2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70920" y="2394253"/>
              <a:ext cx="7772400" cy="3758083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22E4C58-843B-12DF-9209-F49356D5DDB0}"/>
              </a:ext>
            </a:extLst>
          </p:cNvPr>
          <p:cNvGrpSpPr/>
          <p:nvPr/>
        </p:nvGrpSpPr>
        <p:grpSpPr>
          <a:xfrm>
            <a:off x="15288768" y="7417468"/>
            <a:ext cx="8314944" cy="5518244"/>
            <a:chOff x="15288768" y="7417468"/>
            <a:chExt cx="8314944" cy="5518244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ABCFD045-5374-A73D-9A58-8E6C678CFEFB}"/>
                </a:ext>
              </a:extLst>
            </p:cNvPr>
            <p:cNvSpPr/>
            <p:nvPr/>
          </p:nvSpPr>
          <p:spPr>
            <a:xfrm>
              <a:off x="15288768" y="7417468"/>
              <a:ext cx="8314944" cy="5518244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53D88378-46E7-F639-8212-13DF89A692D5}"/>
                </a:ext>
              </a:extLst>
            </p:cNvPr>
            <p:cNvGrpSpPr/>
            <p:nvPr/>
          </p:nvGrpSpPr>
          <p:grpSpPr>
            <a:xfrm>
              <a:off x="15551511" y="7417468"/>
              <a:ext cx="7966857" cy="4881625"/>
              <a:chOff x="15551511" y="7417468"/>
              <a:chExt cx="7966857" cy="4881625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FC27938-9412-89B2-8BA4-5111DA653F9C}"/>
                  </a:ext>
                </a:extLst>
              </p:cNvPr>
              <p:cNvSpPr txBox="1"/>
              <p:nvPr/>
            </p:nvSpPr>
            <p:spPr>
              <a:xfrm>
                <a:off x="15551511" y="7417468"/>
                <a:ext cx="3457677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 concreta</a:t>
                </a:r>
              </a:p>
            </p:txBody>
          </p:sp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DF5FA690-6FB1-7E9E-1082-23D20B50DF67}"/>
                  </a:ext>
                </a:extLst>
              </p:cNvPr>
              <p:cNvSpPr txBox="1"/>
              <p:nvPr/>
            </p:nvSpPr>
            <p:spPr>
              <a:xfrm>
                <a:off x="15680512" y="8707726"/>
                <a:ext cx="7837856" cy="35913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Formación a los clínicos de comunicación con los pacientes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Dotar de peso a la experiencia del paciente en la gestión del hospital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Evolucionar tecnológicamente en la accesibilidad al paciente 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Implicar a las asociaciones de pacientes</a:t>
                </a:r>
                <a:endPara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endParaRPr>
              </a:p>
            </p:txBody>
          </p:sp>
        </p:grp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BEB56C2-1BBA-27BF-22FB-29C62DA81DC2}"/>
              </a:ext>
            </a:extLst>
          </p:cNvPr>
          <p:cNvGrpSpPr/>
          <p:nvPr/>
        </p:nvGrpSpPr>
        <p:grpSpPr>
          <a:xfrm>
            <a:off x="1073268" y="7663689"/>
            <a:ext cx="5744586" cy="4563861"/>
            <a:chOff x="1073268" y="7663689"/>
            <a:chExt cx="5744586" cy="4563861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088BF570-A091-3C90-0D82-9D5F461BB6DA}"/>
                </a:ext>
              </a:extLst>
            </p:cNvPr>
            <p:cNvSpPr txBox="1"/>
            <p:nvPr/>
          </p:nvSpPr>
          <p:spPr>
            <a:xfrm>
              <a:off x="1266553" y="7663689"/>
              <a:ext cx="5113559" cy="162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La gesti</a:t>
              </a:r>
              <a:r>
                <a:rPr lang="es-ES_tradnl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ón del hospital debe tener en cuenta el asociacionismo de pacientes</a:t>
              </a: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7BFAFE1C-D0C1-8E49-DF9A-993AAC52A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3268" y="9879028"/>
              <a:ext cx="5744586" cy="2348522"/>
            </a:xfrm>
            <a:prstGeom prst="rect">
              <a:avLst/>
            </a:prstGeom>
          </p:spPr>
        </p:pic>
      </p:grpSp>
      <p:sp>
        <p:nvSpPr>
          <p:cNvPr id="21" name="Marcador de número de diapositiva 20">
            <a:extLst>
              <a:ext uri="{FF2B5EF4-FFF2-40B4-BE49-F238E27FC236}">
                <a16:creationId xmlns:a16="http://schemas.microsoft.com/office/drawing/2014/main" id="{5B728E99-F942-A50F-24FF-D8686423FFD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7513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">
            <a:extLst>
              <a:ext uri="{FF2B5EF4-FFF2-40B4-BE49-F238E27FC236}">
                <a16:creationId xmlns:a16="http://schemas.microsoft.com/office/drawing/2014/main" id="{F21B49AE-FC27-35F1-5F5F-22897E2BD83A}"/>
              </a:ext>
            </a:extLst>
          </p:cNvPr>
          <p:cNvGrpSpPr/>
          <p:nvPr/>
        </p:nvGrpSpPr>
        <p:grpSpPr>
          <a:xfrm>
            <a:off x="4741486" y="7688512"/>
            <a:ext cx="4115534" cy="5627735"/>
            <a:chOff x="0" y="0"/>
            <a:chExt cx="4115533" cy="5627734"/>
          </a:xfrm>
        </p:grpSpPr>
        <p:sp>
          <p:nvSpPr>
            <p:cNvPr id="3" name="Rectángulo redondeado">
              <a:extLst>
                <a:ext uri="{FF2B5EF4-FFF2-40B4-BE49-F238E27FC236}">
                  <a16:creationId xmlns:a16="http://schemas.microsoft.com/office/drawing/2014/main" id="{5374692D-90CB-45F2-0C24-6088654A8010}"/>
                </a:ext>
              </a:extLst>
            </p:cNvPr>
            <p:cNvSpPr/>
            <p:nvPr/>
          </p:nvSpPr>
          <p:spPr>
            <a:xfrm>
              <a:off x="0" y="0"/>
              <a:ext cx="4002212" cy="2823796"/>
            </a:xfrm>
            <a:prstGeom prst="roundRect">
              <a:avLst>
                <a:gd name="adj" fmla="val 6746"/>
              </a:avLst>
            </a:prstGeom>
            <a:solidFill>
              <a:srgbClr val="FFFFFF"/>
            </a:solidFill>
            <a:ln w="254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defRPr>
              </a:pPr>
              <a:endParaRPr/>
            </a:p>
          </p:txBody>
        </p:sp>
        <p:sp>
          <p:nvSpPr>
            <p:cNvPr id="4" name="9. Asistencia colaborativa">
              <a:extLst>
                <a:ext uri="{FF2B5EF4-FFF2-40B4-BE49-F238E27FC236}">
                  <a16:creationId xmlns:a16="http://schemas.microsoft.com/office/drawing/2014/main" id="{BA9D959C-92BD-1344-8868-B87870623A5F}"/>
                </a:ext>
              </a:extLst>
            </p:cNvPr>
            <p:cNvSpPr/>
            <p:nvPr/>
          </p:nvSpPr>
          <p:spPr>
            <a:xfrm>
              <a:off x="104754" y="3160562"/>
              <a:ext cx="3792703" cy="2467172"/>
            </a:xfrm>
            <a:prstGeom prst="roundRect">
              <a:avLst>
                <a:gd name="adj" fmla="val 7721"/>
              </a:avLst>
            </a:prstGeom>
            <a:solidFill>
              <a:srgbClr val="78805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700" b="1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9. </a:t>
              </a:r>
              <a:r>
                <a:rPr lang="es-ES" dirty="0"/>
                <a:t>Gobernanza y cambio social</a:t>
              </a:r>
              <a:endParaRPr dirty="0"/>
            </a:p>
          </p:txBody>
        </p:sp>
        <p:sp>
          <p:nvSpPr>
            <p:cNvPr id="5" name="Niveles asistenciales…">
              <a:extLst>
                <a:ext uri="{FF2B5EF4-FFF2-40B4-BE49-F238E27FC236}">
                  <a16:creationId xmlns:a16="http://schemas.microsoft.com/office/drawing/2014/main" id="{09107149-796B-3D1C-9734-F492E0E4C706}"/>
                </a:ext>
              </a:extLst>
            </p:cNvPr>
            <p:cNvSpPr txBox="1"/>
            <p:nvPr/>
          </p:nvSpPr>
          <p:spPr>
            <a:xfrm>
              <a:off x="175924" y="847321"/>
              <a:ext cx="3939609" cy="1129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228600" indent="-228600" algn="l">
                <a:buSzPct val="100000"/>
                <a:buChar char="-"/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dirty="0"/>
                <a:t>Aspectos clave cambio social</a:t>
              </a:r>
              <a:endParaRPr dirty="0"/>
            </a:p>
          </p:txBody>
        </p:sp>
        <p:sp>
          <p:nvSpPr>
            <p:cNvPr id="6" name="Línea">
              <a:extLst>
                <a:ext uri="{FF2B5EF4-FFF2-40B4-BE49-F238E27FC236}">
                  <a16:creationId xmlns:a16="http://schemas.microsoft.com/office/drawing/2014/main" id="{B04191E5-6F91-304C-BBC3-EBDF181A9CFB}"/>
                </a:ext>
              </a:extLst>
            </p:cNvPr>
            <p:cNvSpPr/>
            <p:nvPr/>
          </p:nvSpPr>
          <p:spPr>
            <a:xfrm flipV="1">
              <a:off x="2001105" y="2829196"/>
              <a:ext cx="1" cy="374135"/>
            </a:xfrm>
            <a:prstGeom prst="line">
              <a:avLst/>
            </a:prstGeom>
            <a:noFill/>
            <a:ln w="25400" cap="flat">
              <a:solidFill>
                <a:schemeClr val="accent3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400"/>
              </a:pPr>
              <a:endParaRPr/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86C45051-6698-B34D-0025-3E4299856B2B}"/>
              </a:ext>
            </a:extLst>
          </p:cNvPr>
          <p:cNvGrpSpPr/>
          <p:nvPr/>
        </p:nvGrpSpPr>
        <p:grpSpPr>
          <a:xfrm>
            <a:off x="972071" y="907329"/>
            <a:ext cx="15496539" cy="6444417"/>
            <a:chOff x="972071" y="907329"/>
            <a:chExt cx="15496539" cy="644441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210DA68-8801-8DCC-E038-EA2982B6AE0D}"/>
                </a:ext>
              </a:extLst>
            </p:cNvPr>
            <p:cNvSpPr txBox="1"/>
            <p:nvPr/>
          </p:nvSpPr>
          <p:spPr>
            <a:xfrm>
              <a:off x="1420765" y="907329"/>
              <a:ext cx="5828518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l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_tradnl" sz="32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Palatino"/>
                </a:rPr>
                <a:t>Aspectos cla</a:t>
              </a:r>
              <a:r>
                <a:rPr lang="es-ES_tradnl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ves del cambio social</a:t>
              </a:r>
              <a:endParaRPr kumimoji="0" lang="es-ES_tradnl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3B53D913-AFBF-7950-1646-44B223894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071" y="1880807"/>
              <a:ext cx="15496539" cy="5470939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BF070B72-6FE0-F497-155D-A1ED9307C6D5}"/>
              </a:ext>
            </a:extLst>
          </p:cNvPr>
          <p:cNvGrpSpPr/>
          <p:nvPr/>
        </p:nvGrpSpPr>
        <p:grpSpPr>
          <a:xfrm>
            <a:off x="10144665" y="8758588"/>
            <a:ext cx="12647889" cy="4228079"/>
            <a:chOff x="10144665" y="8758588"/>
            <a:chExt cx="12647889" cy="4228079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D43FD7B-096E-5579-F4CA-94E372218F10}"/>
                </a:ext>
              </a:extLst>
            </p:cNvPr>
            <p:cNvSpPr/>
            <p:nvPr/>
          </p:nvSpPr>
          <p:spPr>
            <a:xfrm>
              <a:off x="10144665" y="8758588"/>
              <a:ext cx="11398599" cy="3640676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BA685D80-1C81-A923-87EB-8E57597B5DF3}"/>
                </a:ext>
              </a:extLst>
            </p:cNvPr>
            <p:cNvGrpSpPr/>
            <p:nvPr/>
          </p:nvGrpSpPr>
          <p:grpSpPr>
            <a:xfrm>
              <a:off x="10144665" y="8758588"/>
              <a:ext cx="12647889" cy="4228079"/>
              <a:chOff x="10144665" y="8758588"/>
              <a:chExt cx="12647889" cy="4228079"/>
            </a:xfrm>
          </p:grpSpPr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6EB406CC-3A66-5A5F-2958-D5FF50E33BB3}"/>
                  </a:ext>
                </a:extLst>
              </p:cNvPr>
              <p:cNvSpPr txBox="1"/>
              <p:nvPr/>
            </p:nvSpPr>
            <p:spPr>
              <a:xfrm>
                <a:off x="10330141" y="8758588"/>
                <a:ext cx="3784689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ctr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Propuestas concretas</a:t>
                </a: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097557D2-4F6E-2DBF-B2EE-2605DADA81ED}"/>
                  </a:ext>
                </a:extLst>
              </p:cNvPr>
              <p:cNvSpPr txBox="1"/>
              <p:nvPr/>
            </p:nvSpPr>
            <p:spPr>
              <a:xfrm>
                <a:off x="10144665" y="9395300"/>
                <a:ext cx="12647889" cy="35913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Las grandes decisiones han de ser colectivas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Debe incorporarse a los órganos decisorios el mayor número de personas que compartiendo el objetivo común, tengan pareceres disímiles</a:t>
                </a: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s-ES_tradnl" dirty="0">
                    <a:latin typeface="Calibri" panose="020F0502020204030204" pitchFamily="34" charset="0"/>
                    <a:cs typeface="Calibri" panose="020F0502020204030204" pitchFamily="34" charset="0"/>
                  </a:rPr>
                  <a:t>Hay que estar atento a los aspectos claves del cambio social</a:t>
                </a:r>
              </a:p>
              <a:p>
                <a:pPr marR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endParaRPr lang="es-ES_tradnl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endParaRPr kumimoji="0" lang="es-ES_tradnl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p:grpSp>
      </p:grp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7D65C5D9-4EF4-21C0-5F28-F63964C0946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7374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A221656-3699-5EDA-8518-7FD3AD258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3" y="5181600"/>
            <a:ext cx="4676968" cy="54256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C573DE6-0746-057B-B887-9AE1FACA4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2" y="930484"/>
            <a:ext cx="11969496" cy="7459375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7B64D436-4BB8-67DB-2182-444B5D9B9201}"/>
              </a:ext>
            </a:extLst>
          </p:cNvPr>
          <p:cNvGrpSpPr/>
          <p:nvPr/>
        </p:nvGrpSpPr>
        <p:grpSpPr>
          <a:xfrm>
            <a:off x="7412736" y="9302496"/>
            <a:ext cx="12172912" cy="2852928"/>
            <a:chOff x="7412736" y="9302496"/>
            <a:chExt cx="12172912" cy="2852928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2AC3C91-4232-AFED-03EF-21477C045731}"/>
                </a:ext>
              </a:extLst>
            </p:cNvPr>
            <p:cNvSpPr/>
            <p:nvPr/>
          </p:nvSpPr>
          <p:spPr>
            <a:xfrm>
              <a:off x="7412736" y="9302496"/>
              <a:ext cx="12172912" cy="2852928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_tradnl" sz="4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78FD6549-00E1-223D-4EF9-1B9D67D2153D}"/>
                </a:ext>
              </a:extLst>
            </p:cNvPr>
            <p:cNvGrpSpPr/>
            <p:nvPr/>
          </p:nvGrpSpPr>
          <p:grpSpPr>
            <a:xfrm>
              <a:off x="8092332" y="9490108"/>
              <a:ext cx="11493316" cy="2265769"/>
              <a:chOff x="8092332" y="9490108"/>
              <a:chExt cx="11493316" cy="2265769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002B8230-C80F-6488-4D79-CE5853065554}"/>
                  </a:ext>
                </a:extLst>
              </p:cNvPr>
              <p:cNvSpPr txBox="1"/>
              <p:nvPr/>
            </p:nvSpPr>
            <p:spPr>
              <a:xfrm>
                <a:off x="8116716" y="9490108"/>
                <a:ext cx="3784689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_tradnl" sz="3200" b="1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Propuestas concretas</a:t>
                </a:r>
              </a:p>
            </p:txBody>
          </p:sp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BB4E2FE-AE7A-CBBD-E498-49A87F8AA829}"/>
                  </a:ext>
                </a:extLst>
              </p:cNvPr>
              <p:cNvSpPr txBox="1"/>
              <p:nvPr/>
            </p:nvSpPr>
            <p:spPr>
              <a:xfrm>
                <a:off x="8092332" y="10134280"/>
                <a:ext cx="11493316" cy="16215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marL="457200" marR="0" indent="-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s-ES_tradnl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Palatino"/>
                  </a:rPr>
                  <a:t>Publicación de los resultados en salud (mortalidad ajustada a riesgo en las diferentes patologías, mortalidad quirúrgica, infecciones nosocomiales, etc.)</a:t>
                </a:r>
              </a:p>
            </p:txBody>
          </p:sp>
        </p:grpSp>
      </p:grp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3A3480A-09A4-71C3-F9E5-691F32F3C1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5334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B894BAF-1C11-089A-C27A-983CB85DA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25" y="0"/>
            <a:ext cx="6462553" cy="47682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DDB24F-4540-9804-322D-B10DDAFE5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448" y="372137"/>
            <a:ext cx="5209345" cy="453292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D7F7861-DCE9-B93F-C869-4AA35A434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3800" y="349276"/>
            <a:ext cx="8035014" cy="28816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C2A75A-69EB-F30A-6AA5-E2888C653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9745" y="3069489"/>
            <a:ext cx="7764030" cy="33323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A0D1BE9-AFC9-F223-4EEC-C04A7D9A5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242" y="6240483"/>
            <a:ext cx="9719533" cy="25359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5B8DCE-C9E6-1A66-FD5B-23D13673DA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48343" y="8732581"/>
            <a:ext cx="4385564" cy="482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B2F9984-D62D-3D16-D8A4-0D2E5BD854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54110" y="8613709"/>
            <a:ext cx="5337048" cy="51461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2E9A1CD-42C7-015D-99D9-446BDFFB58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3402" y="8732581"/>
            <a:ext cx="4820708" cy="482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6596F2-5062-F7C8-53E9-BE327B5D38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4962" y="7609689"/>
            <a:ext cx="4597400" cy="5943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D893769-AEE4-C53D-0A18-4870DEAAE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780" y="5276065"/>
            <a:ext cx="4357556" cy="4768216"/>
          </a:xfrm>
          <a:prstGeom prst="rect">
            <a:avLst/>
          </a:prstGeom>
        </p:spPr>
      </p:pic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601C10C9-D645-CF5D-90DB-A2B306437E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09131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Número de diapositiva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8E5409B-D891-C503-4301-0DE68D47C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510" y="3720230"/>
            <a:ext cx="14607058" cy="642585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3AE2B5F-FFEE-8DA0-00DF-9E8CCEFE43FA}"/>
              </a:ext>
            </a:extLst>
          </p:cNvPr>
          <p:cNvSpPr txBox="1"/>
          <p:nvPr/>
        </p:nvSpPr>
        <p:spPr>
          <a:xfrm>
            <a:off x="15257021" y="10146082"/>
            <a:ext cx="6891309" cy="23602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Ignacio Riesgo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4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ignacio.riesgo@icloud.com</a:t>
            </a:r>
            <a:endParaRPr lang="es-ES_tradnl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_tradnl" sz="4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629 12 86 58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1135</Words>
  <Application>Microsoft Macintosh PowerPoint</Application>
  <PresentationFormat>Personalizado</PresentationFormat>
  <Paragraphs>191</Paragraphs>
  <Slides>29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Bodoni SvtyTwo ITC TT-Book</vt:lpstr>
      <vt:lpstr>Calibri</vt:lpstr>
      <vt:lpstr>Helvetica</vt:lpstr>
      <vt:lpstr>Helvetica Neue</vt:lpstr>
      <vt:lpstr>Palatino</vt:lpstr>
      <vt:lpstr>Zapf Dingbats</vt:lpstr>
      <vt:lpstr>New_Template4</vt:lpstr>
      <vt:lpstr>Presentación de PowerPoint</vt:lpstr>
      <vt:lpstr>Sumario</vt:lpstr>
      <vt:lpstr>1. Marco general</vt:lpstr>
      <vt:lpstr>Un sistema con grandes logros</vt:lpstr>
      <vt:lpstr>Sin embargo, un sistema creado para otra sociedad</vt:lpstr>
      <vt:lpstr>Ha habido un gran inmovilismo</vt:lpstr>
      <vt:lpstr>La ausencia de reformas de calado es la mayor amenaza para el sistema, ya que ha hecho que no ese haya ido adaptando a los cambios</vt:lpstr>
      <vt:lpstr>Esto genera problemas para los pacientes, los profesionales y los gestores</vt:lpstr>
      <vt:lpstr>2. Consecuencias de ese marco general para la gestión</vt:lpstr>
      <vt:lpstr>Consecuencias de ese marco general para la gestión</vt:lpstr>
      <vt:lpstr>3. Restricciones a la gestión, ¿puede haber gestión?</vt:lpstr>
      <vt:lpstr>Restricciones a la gestión</vt:lpstr>
      <vt:lpstr>4. Elementos inspiradores</vt:lpstr>
      <vt:lpstr>Presentación de PowerPoint</vt:lpstr>
      <vt:lpstr>5. Qué es lo sustancial de la actividad asistencial</vt:lpstr>
      <vt:lpstr>Presentación de PowerPoint</vt:lpstr>
      <vt:lpstr>6. Chek-list para los gestores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Ignacio Riesgo</cp:lastModifiedBy>
  <cp:revision>62</cp:revision>
  <dcterms:modified xsi:type="dcterms:W3CDTF">2024-04-12T04:39:58Z</dcterms:modified>
</cp:coreProperties>
</file>